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5" r:id="rId2"/>
    <p:sldId id="256" r:id="rId3"/>
    <p:sldId id="257" r:id="rId4"/>
    <p:sldId id="258" r:id="rId5"/>
    <p:sldId id="260" r:id="rId6"/>
    <p:sldId id="292" r:id="rId7"/>
    <p:sldId id="293" r:id="rId8"/>
    <p:sldId id="294" r:id="rId9"/>
    <p:sldId id="261" r:id="rId10"/>
    <p:sldId id="276" r:id="rId11"/>
    <p:sldId id="295" r:id="rId12"/>
    <p:sldId id="277" r:id="rId13"/>
    <p:sldId id="278" r:id="rId14"/>
    <p:sldId id="279" r:id="rId15"/>
    <p:sldId id="296" r:id="rId16"/>
    <p:sldId id="280" r:id="rId17"/>
    <p:sldId id="281" r:id="rId18"/>
    <p:sldId id="282" r:id="rId19"/>
    <p:sldId id="297" r:id="rId20"/>
    <p:sldId id="298" r:id="rId21"/>
    <p:sldId id="299" r:id="rId22"/>
    <p:sldId id="283" r:id="rId23"/>
    <p:sldId id="274" r:id="rId2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F50"/>
    <a:srgbClr val="0185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78" autoAdjust="0"/>
    <p:restoredTop sz="80047" autoAdjust="0"/>
  </p:normalViewPr>
  <p:slideViewPr>
    <p:cSldViewPr snapToGrid="0" showGuides="1">
      <p:cViewPr varScale="1">
        <p:scale>
          <a:sx n="63" d="100"/>
          <a:sy n="63" d="100"/>
        </p:scale>
        <p:origin x="102" y="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6C02A-0227-4BD2-8EF9-78DF36C6D877}" type="datetimeFigureOut">
              <a:rPr lang="zh-TW" altLang="en-US" smtClean="0"/>
              <a:t>2022/12/11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886CE-99E7-4A9B-9E06-09A2342931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3925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需要有效的車載</a:t>
            </a:r>
            <a:r>
              <a:rPr lang="en-US" altLang="zh-TW" dirty="0"/>
              <a:t>HMI</a:t>
            </a:r>
            <a:r>
              <a:rPr lang="zh-TW" altLang="en-US" dirty="0"/>
              <a:t>來促進生態安全駕駛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5886CE-99E7-4A9B-9E06-09A23429310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5306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會搭配</a:t>
            </a:r>
            <a:r>
              <a:rPr lang="en-US" altLang="zh-TW" dirty="0"/>
              <a:t>LED</a:t>
            </a:r>
            <a:r>
              <a:rPr lang="zh-TW" altLang="en-US" dirty="0"/>
              <a:t>是顯示 </a:t>
            </a:r>
            <a:r>
              <a:rPr lang="en-US" altLang="zh-TW" dirty="0"/>
              <a:t>(</a:t>
            </a:r>
            <a:r>
              <a:rPr lang="zh-TW" altLang="en-US" dirty="0"/>
              <a:t>綠燈</a:t>
            </a:r>
            <a:r>
              <a:rPr lang="en-US" altLang="zh-TW" dirty="0"/>
              <a:t>:</a:t>
            </a:r>
            <a:r>
              <a:rPr lang="zh-TW" altLang="en-US" dirty="0"/>
              <a:t>正確；紅燈</a:t>
            </a:r>
            <a:r>
              <a:rPr lang="en-US" altLang="zh-TW" dirty="0"/>
              <a:t>:</a:t>
            </a:r>
            <a:r>
              <a:rPr lang="zh-TW" altLang="en-US" dirty="0"/>
              <a:t>不正確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5886CE-99E7-4A9B-9E06-09A23429310D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4369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NASA-TLX</a:t>
            </a:r>
            <a:r>
              <a:rPr lang="zh-TW" altLang="en-US" dirty="0"/>
              <a:t> </a:t>
            </a:r>
            <a:r>
              <a:rPr lang="en-US" altLang="zh-TW" dirty="0"/>
              <a:t>(</a:t>
            </a:r>
            <a:r>
              <a:rPr lang="zh-TW" altLang="en-US" dirty="0"/>
              <a:t>心理需求、身體需求、時間需求、表現、努力、挫敗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r>
              <a:rPr lang="zh-TW" altLang="en-US" dirty="0"/>
              <a:t>完成後會收到一張</a:t>
            </a:r>
            <a:r>
              <a:rPr lang="en-US" altLang="zh-TW" dirty="0"/>
              <a:t>70</a:t>
            </a:r>
            <a:r>
              <a:rPr lang="zh-TW" altLang="en-US" dirty="0"/>
              <a:t>元澳元等值的禮卷作為報酬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5886CE-99E7-4A9B-9E06-09A23429310D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702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(</a:t>
            </a:r>
            <a:r>
              <a:rPr lang="zh-TW" altLang="en-US" dirty="0"/>
              <a:t>表 </a:t>
            </a:r>
            <a:r>
              <a:rPr lang="en-US" altLang="zh-TW" dirty="0"/>
              <a:t>:</a:t>
            </a:r>
            <a:r>
              <a:rPr lang="zh-TW" altLang="en-US" dirty="0"/>
              <a:t> 駕駛員接受程度的差異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系統的可用性</a:t>
            </a:r>
            <a:endParaRPr lang="en-US" altLang="zh-TW" dirty="0"/>
          </a:p>
          <a:p>
            <a:r>
              <a:rPr lang="zh-TW" altLang="en-US" dirty="0"/>
              <a:t>系統的感知易用性</a:t>
            </a:r>
            <a:endParaRPr lang="en-US" altLang="zh-TW" dirty="0"/>
          </a:p>
          <a:p>
            <a:r>
              <a:rPr lang="zh-TW" altLang="en-US" dirty="0"/>
              <a:t>系統的感知有用性</a:t>
            </a:r>
            <a:endParaRPr lang="en-US" altLang="zh-TW" dirty="0"/>
          </a:p>
          <a:p>
            <a:r>
              <a:rPr lang="zh-TW" altLang="en-US" dirty="0"/>
              <a:t>有用性</a:t>
            </a:r>
            <a:r>
              <a:rPr lang="en-US" altLang="zh-TW" dirty="0"/>
              <a:t>(Van der </a:t>
            </a:r>
            <a:r>
              <a:rPr lang="en-US" altLang="zh-TW" dirty="0" err="1"/>
              <a:t>Laan</a:t>
            </a:r>
            <a:r>
              <a:rPr lang="en-US" altLang="zh-TW" dirty="0"/>
              <a:t> Scale)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滿意度</a:t>
            </a:r>
            <a:r>
              <a:rPr lang="en-US" altLang="zh-TW" dirty="0"/>
              <a:t>(Van der </a:t>
            </a:r>
            <a:r>
              <a:rPr lang="en-US" altLang="zh-TW" dirty="0" err="1"/>
              <a:t>Laan</a:t>
            </a:r>
            <a:r>
              <a:rPr lang="en-US" altLang="zh-TW" dirty="0"/>
              <a:t> Scale)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5886CE-99E7-4A9B-9E06-09A23429310D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1115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(</a:t>
            </a:r>
            <a:r>
              <a:rPr lang="zh-TW" altLang="en-US" dirty="0"/>
              <a:t>表</a:t>
            </a:r>
            <a:r>
              <a:rPr lang="en-US" altLang="zh-TW" dirty="0"/>
              <a:t>:</a:t>
            </a:r>
            <a:r>
              <a:rPr lang="zh-TW" altLang="en-US" dirty="0"/>
              <a:t>駕駛員接受量表和感知信任之間的關係</a:t>
            </a:r>
            <a:r>
              <a:rPr lang="en-US" altLang="zh-TW" dirty="0"/>
              <a:t>)</a:t>
            </a:r>
            <a:r>
              <a:rPr lang="zh-TW" altLang="en-US" sz="1200" dirty="0"/>
              <a:t>調查是否可能對駕駛員的接受度產生影響</a:t>
            </a:r>
            <a:endParaRPr lang="en-US" altLang="zh-TW" dirty="0"/>
          </a:p>
          <a:p>
            <a:r>
              <a:rPr lang="zh-TW" altLang="en-US" dirty="0"/>
              <a:t>*</a:t>
            </a:r>
            <a:r>
              <a:rPr lang="en-US" altLang="zh-TW" dirty="0"/>
              <a:t>&lt;0.05</a:t>
            </a:r>
          </a:p>
          <a:p>
            <a:r>
              <a:rPr lang="zh-TW" altLang="en-US" dirty="0"/>
              <a:t>**</a:t>
            </a:r>
            <a:r>
              <a:rPr lang="en-US" altLang="zh-TW" dirty="0"/>
              <a:t>&lt;0.01</a:t>
            </a:r>
            <a:endParaRPr lang="zh-TW" altLang="en-US" dirty="0"/>
          </a:p>
          <a:p>
            <a:r>
              <a:rPr lang="zh-TW" altLang="en-US" dirty="0"/>
              <a:t>系統的可用性</a:t>
            </a:r>
            <a:endParaRPr lang="en-US" altLang="zh-TW" dirty="0"/>
          </a:p>
          <a:p>
            <a:r>
              <a:rPr lang="zh-TW" altLang="en-US" dirty="0"/>
              <a:t>系統的感知易用性</a:t>
            </a:r>
            <a:endParaRPr lang="en-US" altLang="zh-TW" dirty="0"/>
          </a:p>
          <a:p>
            <a:r>
              <a:rPr lang="zh-TW" altLang="en-US" dirty="0"/>
              <a:t>系統的感知有用性</a:t>
            </a:r>
            <a:endParaRPr lang="en-US" altLang="zh-TW" dirty="0"/>
          </a:p>
          <a:p>
            <a:r>
              <a:rPr lang="zh-TW" altLang="en-US" dirty="0"/>
              <a:t>有用性</a:t>
            </a:r>
            <a:r>
              <a:rPr lang="en-US" altLang="zh-TW" dirty="0"/>
              <a:t>(Van der </a:t>
            </a:r>
            <a:r>
              <a:rPr lang="en-US" altLang="zh-TW" dirty="0" err="1"/>
              <a:t>Laan</a:t>
            </a:r>
            <a:r>
              <a:rPr lang="en-US" altLang="zh-TW" dirty="0"/>
              <a:t> Scale)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滿意度</a:t>
            </a:r>
            <a:r>
              <a:rPr lang="en-US" altLang="zh-TW" dirty="0"/>
              <a:t>(Van der </a:t>
            </a:r>
            <a:r>
              <a:rPr lang="en-US" altLang="zh-TW" dirty="0" err="1"/>
              <a:t>Laan</a:t>
            </a:r>
            <a:r>
              <a:rPr lang="en-US" altLang="zh-TW" dirty="0"/>
              <a:t> Scale)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5886CE-99E7-4A9B-9E06-09A23429310D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2164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NASA-TLX</a:t>
            </a:r>
          </a:p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Wilks‘ Lambda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數值越小越顯著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5886CE-99E7-4A9B-9E06-09A23429310D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0807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TW" altLang="en-US" dirty="0"/>
              <a:t>模擬器體驗有多逼真</a:t>
            </a:r>
            <a:r>
              <a:rPr lang="en-US" altLang="zh-TW" dirty="0"/>
              <a:t>?</a:t>
            </a:r>
          </a:p>
          <a:p>
            <a:pPr marL="228600" indent="-228600">
              <a:buAutoNum type="arabicPeriod"/>
            </a:pPr>
            <a:r>
              <a:rPr lang="zh-TW" altLang="en-US" dirty="0"/>
              <a:t>煞車體驗</a:t>
            </a:r>
            <a:endParaRPr lang="en-US" altLang="zh-TW" dirty="0"/>
          </a:p>
          <a:p>
            <a:pPr marL="228600" indent="-228600">
              <a:buAutoNum type="arabicPeriod"/>
            </a:pPr>
            <a:r>
              <a:rPr lang="zh-TW" altLang="en-US" dirty="0"/>
              <a:t>轉向體驗</a:t>
            </a:r>
            <a:endParaRPr lang="en-US" altLang="zh-TW" dirty="0"/>
          </a:p>
          <a:p>
            <a:pPr marL="228600" indent="-228600">
              <a:buAutoNum type="arabicPeriod"/>
            </a:pPr>
            <a:r>
              <a:rPr lang="zh-TW" altLang="en-US" dirty="0"/>
              <a:t>保持速度體驗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5886CE-99E7-4A9B-9E06-09A23429310D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5862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13205B-7490-24D8-6CC5-750701727B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E41C739-C38A-3454-D79F-E237C426E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EE691F-1901-C92F-2817-1D995D977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6D8E-4290-47BA-98E6-3B43376269CD}" type="datetimeFigureOut">
              <a:rPr lang="zh-TW" altLang="en-US" smtClean="0"/>
              <a:t>2022/12/11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BF12A29-2575-C36F-B8B5-5111DED54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345C872-1292-D31C-6EA6-ECB366D9B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93B-862F-4F45-97BD-0A21BA7335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8103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6608E3-D5E7-DC66-95D2-70F60196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EF2019D-6C8C-5589-A0A1-804EBBBD6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950FE74-DCC8-735A-3CC8-C8E036024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6D8E-4290-47BA-98E6-3B43376269CD}" type="datetimeFigureOut">
              <a:rPr lang="zh-TW" altLang="en-US" smtClean="0"/>
              <a:t>2022/12/11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3E42B7E-461F-8394-836A-FED7ABDB5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2EDEA72-E7BB-73A5-B980-0A46ECC26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93B-862F-4F45-97BD-0A21BA7335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578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3EA6E07-0B5B-DF4D-7047-D26EBA49F9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4C00E13-9F71-C926-6994-CB566026E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AE54E10-2974-F9D2-C3DE-78A4C7B96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6D8E-4290-47BA-98E6-3B43376269CD}" type="datetimeFigureOut">
              <a:rPr lang="zh-TW" altLang="en-US" smtClean="0"/>
              <a:t>2022/12/11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5A6163D-43F0-907A-B213-DA74BCC9D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44C494C-7C22-F7FB-4DE7-31C30E27D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93B-862F-4F45-97BD-0A21BA7335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522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122B21-BF00-DF5C-77EE-CE5CB1DB5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F6CC5AA-018F-AC0C-784E-AFD0155BB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FD964FD-4878-3254-99A7-E92F5E77C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6D8E-4290-47BA-98E6-3B43376269CD}" type="datetimeFigureOut">
              <a:rPr lang="zh-TW" altLang="en-US" smtClean="0"/>
              <a:t>2022/12/11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C6DC683-0DC1-FB53-E5F0-BA825F480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9F2639E-12E6-812A-FBCF-4180C01E8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93B-862F-4F45-97BD-0A21BA7335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324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FC5953-4A80-0231-CDEE-266584339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9929A8B-5F6D-B262-5517-8251FA7E8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47BA0AD-0F6C-FB0A-AB17-19C5D39F0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6D8E-4290-47BA-98E6-3B43376269CD}" type="datetimeFigureOut">
              <a:rPr lang="zh-TW" altLang="en-US" smtClean="0"/>
              <a:t>2022/12/11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48171CD-D4E0-6A5D-8EFB-C10D66369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9197339-C516-78C7-86E3-D9F8242B4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93B-862F-4F45-97BD-0A21BA7335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039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6B35C6-3A84-73DD-CA76-C408AAB3C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92998D-B22C-7589-F2BC-E5312111F7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B37A424-C525-FC1D-32C9-B8C989B33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808771A-074C-A0D9-7333-DCFEE268A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6D8E-4290-47BA-98E6-3B43376269CD}" type="datetimeFigureOut">
              <a:rPr lang="zh-TW" altLang="en-US" smtClean="0"/>
              <a:t>2022/12/11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C728DBE-48AC-3DE8-F0B6-82C2B2E41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8C4B7E7-86E2-CBA5-A34D-B9785171D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93B-862F-4F45-97BD-0A21BA7335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855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0346DA-0F3E-E7CC-CB4E-8CE2FC764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A49457A-825D-2427-9A10-0B89BEF88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7223B56-60DD-2D3E-FACA-4CFC71FE9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FB38864-2598-F7F3-89B7-0358A3EEAA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D02F95A-B9A8-8BB5-038A-E24276D508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925D5C7-4BB1-79EF-1FB4-ACDABF2E9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6D8E-4290-47BA-98E6-3B43376269CD}" type="datetimeFigureOut">
              <a:rPr lang="zh-TW" altLang="en-US" smtClean="0"/>
              <a:t>2022/12/11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A824210-1B34-1B02-976C-566F0CDAF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1CF665D-6FB1-495C-E2EF-CC907DA1A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93B-862F-4F45-97BD-0A21BA7335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493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931424-5015-D903-F79A-B9FEDBF41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729965F-C661-B9A3-F1D5-946314407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6D8E-4290-47BA-98E6-3B43376269CD}" type="datetimeFigureOut">
              <a:rPr lang="zh-TW" altLang="en-US" smtClean="0"/>
              <a:t>2022/12/11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3C893C9-FC77-C298-2EBC-FF287B0C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E02B43A-8872-36F9-E298-A0C9A8B22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93B-862F-4F45-97BD-0A21BA7335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187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D9B3CA6-53E1-CAA6-5C09-E30B59CE7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6D8E-4290-47BA-98E6-3B43376269CD}" type="datetimeFigureOut">
              <a:rPr lang="zh-TW" altLang="en-US" smtClean="0"/>
              <a:t>2022/12/11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67AD7B3-01E4-42B8-5EFC-14E81EFE0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F4544AA-6020-B494-3377-1F7BA6FD2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93B-862F-4F45-97BD-0A21BA7335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67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B6D51A-EEE3-08A8-ADFF-251B3B250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ECC47CC-73A5-AD2B-15AB-55C0ACA53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4C637B5-6B59-AF4D-903A-7DDDB6561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984C9DE-50BB-FAF6-1025-4BB06D2A6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6D8E-4290-47BA-98E6-3B43376269CD}" type="datetimeFigureOut">
              <a:rPr lang="zh-TW" altLang="en-US" smtClean="0"/>
              <a:t>2022/12/11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F0BF118-CF77-B73D-6A6E-99611ECBA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D764B32-D44D-4192-E1B1-E2FEECF93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93B-862F-4F45-97BD-0A21BA7335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175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A9A6C1-8D54-0D4F-BF11-7A223779B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BCEB9AF-D7FF-4DB1-28A3-758F91992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7347FE8-998A-98E1-D83B-96AB5F7D0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AB4ECC7-6F31-3D1E-1BFD-9D4842571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6D8E-4290-47BA-98E6-3B43376269CD}" type="datetimeFigureOut">
              <a:rPr lang="zh-TW" altLang="en-US" smtClean="0"/>
              <a:t>2022/12/11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95D496B-B9D3-4E9C-E022-6D7FAEC1C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FBB6842-4D8D-4BFB-FF55-B8C83F929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593B-862F-4F45-97BD-0A21BA7335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291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52C18CD-9468-3609-46E5-411C6BFFA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C3EDC37-85EE-BF1D-54A2-5C7F314FD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BDF75C0-1A1D-8284-A492-11FC524247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E6D8E-4290-47BA-98E6-3B43376269CD}" type="datetimeFigureOut">
              <a:rPr lang="zh-TW" altLang="en-US" smtClean="0"/>
              <a:t>2022/12/11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211141B-448D-6C78-063B-E53CF1042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530FCF-5FA9-3C75-23F2-F4E1C063F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7593B-862F-4F45-97BD-0A21BA7335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62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A748DC83-1903-EEC7-C3AF-66179A1DF36E}"/>
              </a:ext>
            </a:extLst>
          </p:cNvPr>
          <p:cNvSpPr txBox="1"/>
          <p:nvPr/>
        </p:nvSpPr>
        <p:spPr>
          <a:xfrm>
            <a:off x="235085" y="1050590"/>
            <a:ext cx="11721829" cy="1831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4000" b="1" dirty="0"/>
              <a:t>A simulator evaluation of in-vehicle human machine interfaces for eco-safe driving</a:t>
            </a:r>
            <a:endParaRPr lang="zh-TW" altLang="en-US" sz="4000" b="1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D91B8B5-194B-E1CF-E86A-E6703A94B5D3}"/>
              </a:ext>
            </a:extLst>
          </p:cNvPr>
          <p:cNvSpPr txBox="1"/>
          <p:nvPr/>
        </p:nvSpPr>
        <p:spPr>
          <a:xfrm>
            <a:off x="2457855" y="3235486"/>
            <a:ext cx="7276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2800" b="1" dirty="0"/>
              <a:t>評估生態安全駕駛的車載人機介面模擬器</a:t>
            </a: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1E8DCC00-C84A-7EEF-4167-ABF99ED2C982}"/>
              </a:ext>
            </a:extLst>
          </p:cNvPr>
          <p:cNvGrpSpPr/>
          <p:nvPr/>
        </p:nvGrpSpPr>
        <p:grpSpPr>
          <a:xfrm>
            <a:off x="440767" y="4570895"/>
            <a:ext cx="9804094" cy="900357"/>
            <a:chOff x="440767" y="4435812"/>
            <a:chExt cx="9804094" cy="900357"/>
          </a:xfrm>
        </p:grpSpPr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BB4AD1D0-61FE-67B4-EF52-01E181C52253}"/>
                </a:ext>
              </a:extLst>
            </p:cNvPr>
            <p:cNvSpPr txBox="1"/>
            <p:nvPr/>
          </p:nvSpPr>
          <p:spPr>
            <a:xfrm>
              <a:off x="440767" y="4435812"/>
              <a:ext cx="6675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期刊 </a:t>
              </a:r>
              <a:r>
                <a:rPr lang="en-US" altLang="zh-TW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:</a:t>
              </a:r>
              <a:r>
                <a:rPr lang="zh-TW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altLang="zh-TW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Transportation Research Part A</a:t>
              </a:r>
              <a:r>
                <a:rPr lang="zh-TW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altLang="zh-TW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118(2018)696-713</a:t>
              </a:r>
              <a:endPara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A1544AAE-D48C-9E9C-8415-C0CB55A617E6}"/>
                </a:ext>
              </a:extLst>
            </p:cNvPr>
            <p:cNvSpPr txBox="1"/>
            <p:nvPr/>
          </p:nvSpPr>
          <p:spPr>
            <a:xfrm>
              <a:off x="440767" y="4966837"/>
              <a:ext cx="98040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作者 </a:t>
              </a:r>
              <a:r>
                <a:rPr lang="en-US" altLang="zh-TW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:</a:t>
              </a:r>
              <a:r>
                <a:rPr lang="zh-TW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altLang="zh-TW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Atiyeh Vaezipour, Andry </a:t>
              </a:r>
              <a:r>
                <a:rPr lang="en-US" altLang="zh-TW" b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Rakotonirainy</a:t>
              </a:r>
              <a:r>
                <a:rPr lang="en-US" altLang="zh-TW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Narelle Haworth , Patricia Delhomme</a:t>
              </a:r>
              <a:endPara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" name="文字方塊 5">
            <a:extLst>
              <a:ext uri="{FF2B5EF4-FFF2-40B4-BE49-F238E27FC236}">
                <a16:creationId xmlns:a16="http://schemas.microsoft.com/office/drawing/2014/main" id="{018625C9-851E-C7E6-DBE0-DA635457698E}"/>
              </a:ext>
            </a:extLst>
          </p:cNvPr>
          <p:cNvSpPr txBox="1"/>
          <p:nvPr/>
        </p:nvSpPr>
        <p:spPr>
          <a:xfrm>
            <a:off x="9845480" y="5992239"/>
            <a:ext cx="1994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/>
              <a:t>學生 </a:t>
            </a:r>
            <a:r>
              <a:rPr lang="en-US" altLang="zh-TW" sz="2400" b="1" dirty="0"/>
              <a:t>:</a:t>
            </a:r>
            <a:r>
              <a:rPr lang="zh-TW" altLang="en-US" sz="2400" b="1" dirty="0"/>
              <a:t> 宋錦玉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E1339C47-0159-5E5B-6764-F15D4F7FA66D}"/>
              </a:ext>
            </a:extLst>
          </p:cNvPr>
          <p:cNvSpPr txBox="1"/>
          <p:nvPr/>
        </p:nvSpPr>
        <p:spPr>
          <a:xfrm>
            <a:off x="1237415" y="240631"/>
            <a:ext cx="8701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https://www-sciencedirect- com.libdb.yuntech.edu.tw:3001/science/article/pii/S0965856418300041</a:t>
            </a:r>
          </a:p>
        </p:txBody>
      </p:sp>
    </p:spTree>
    <p:extLst>
      <p:ext uri="{BB962C8B-B14F-4D97-AF65-F5344CB8AC3E}">
        <p14:creationId xmlns:p14="http://schemas.microsoft.com/office/powerpoint/2010/main" val="421454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5D9DDD4-1BB4-4D45-BA0E-2ACBE185C69A}"/>
              </a:ext>
            </a:extLst>
          </p:cNvPr>
          <p:cNvSpPr txBox="1"/>
          <p:nvPr/>
        </p:nvSpPr>
        <p:spPr>
          <a:xfrm>
            <a:off x="1237415" y="240631"/>
            <a:ext cx="8701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https://www-sciencedirect- com.libdb.yuntech.edu.tw:3001/science/article/pii/S0965856418300041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7302CD6-4079-ACDA-D23B-CF09D36AEAE6}"/>
              </a:ext>
            </a:extLst>
          </p:cNvPr>
          <p:cNvSpPr txBox="1"/>
          <p:nvPr/>
        </p:nvSpPr>
        <p:spPr>
          <a:xfrm>
            <a:off x="359923" y="836579"/>
            <a:ext cx="3475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/>
              <a:t>Method – </a:t>
            </a:r>
            <a:r>
              <a:rPr lang="zh-TW" altLang="en-US" sz="2400" b="1" dirty="0"/>
              <a:t>模擬器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99A4EAB-5E8E-F183-F383-503DEC07DED2}"/>
              </a:ext>
            </a:extLst>
          </p:cNvPr>
          <p:cNvSpPr txBox="1"/>
          <p:nvPr/>
        </p:nvSpPr>
        <p:spPr>
          <a:xfrm>
            <a:off x="471555" y="1771081"/>
            <a:ext cx="10786927" cy="961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實驗地點 </a:t>
            </a:r>
            <a:r>
              <a:rPr lang="en-US" altLang="zh-TW" sz="2000" spc="300" dirty="0"/>
              <a:t>:</a:t>
            </a:r>
            <a:r>
              <a:rPr lang="zh-TW" altLang="en-US" sz="2000" spc="300" dirty="0"/>
              <a:t> 昆士蘭州事故研究和道路安全中心</a:t>
            </a:r>
            <a:r>
              <a:rPr lang="en-US" altLang="zh-TW" sz="2000" spc="300" dirty="0"/>
              <a:t>(</a:t>
            </a:r>
            <a:r>
              <a:rPr lang="en-US" altLang="zh-TW" sz="2000" dirty="0"/>
              <a:t>CARRS-Q</a:t>
            </a:r>
            <a:r>
              <a:rPr lang="en-US" altLang="zh-TW" sz="2000" spc="300" dirty="0"/>
              <a:t>)</a:t>
            </a:r>
            <a:r>
              <a:rPr lang="zh-TW" altLang="en-US" sz="2000" spc="300" dirty="0"/>
              <a:t>高及駕駛模擬器中心</a:t>
            </a:r>
            <a:endParaRPr lang="en-US" altLang="zh-TW" sz="2000" spc="3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模擬器 </a:t>
            </a:r>
            <a:r>
              <a:rPr lang="en-US" altLang="zh-TW" sz="2000" spc="300" dirty="0"/>
              <a:t>:</a:t>
            </a:r>
            <a:r>
              <a:rPr lang="zh-TW" altLang="en-US" sz="2000" spc="300" dirty="0"/>
              <a:t> </a:t>
            </a:r>
            <a:r>
              <a:rPr lang="en-US" altLang="zh-TW" sz="2000" dirty="0"/>
              <a:t>AV</a:t>
            </a:r>
            <a:r>
              <a:rPr lang="zh-TW" altLang="en-US" sz="2000" dirty="0"/>
              <a:t> </a:t>
            </a:r>
            <a:r>
              <a:rPr lang="en-US" altLang="zh-TW" sz="2000" dirty="0"/>
              <a:t>Simulation</a:t>
            </a:r>
            <a:r>
              <a:rPr lang="zh-TW" altLang="en-US" sz="2000" spc="300" dirty="0"/>
              <a:t>的 </a:t>
            </a:r>
            <a:r>
              <a:rPr lang="en-US" altLang="zh-TW" sz="2000" b="0" i="0" dirty="0" err="1">
                <a:solidFill>
                  <a:srgbClr val="2E2E2E"/>
                </a:solidFill>
                <a:effectLst/>
                <a:latin typeface="+mn-ea"/>
              </a:rPr>
              <a:t>SCANeR</a:t>
            </a:r>
            <a:r>
              <a:rPr lang="en-US" altLang="zh-TW" sz="2000" b="0" i="0" dirty="0">
                <a:solidFill>
                  <a:srgbClr val="2E2E2E"/>
                </a:solidFill>
                <a:effectLst/>
                <a:latin typeface="+mn-ea"/>
              </a:rPr>
              <a:t>™ studio</a:t>
            </a:r>
            <a:endParaRPr lang="zh-TW" altLang="en-US" sz="2000" spc="300" dirty="0">
              <a:latin typeface="+mn-ea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063DD515-2772-25E5-D112-2480ED022F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63"/>
          <a:stretch/>
        </p:blipFill>
        <p:spPr bwMode="auto">
          <a:xfrm>
            <a:off x="280696" y="3100205"/>
            <a:ext cx="11630608" cy="2702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72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5D9DDD4-1BB4-4D45-BA0E-2ACBE185C69A}"/>
              </a:ext>
            </a:extLst>
          </p:cNvPr>
          <p:cNvSpPr txBox="1"/>
          <p:nvPr/>
        </p:nvSpPr>
        <p:spPr>
          <a:xfrm>
            <a:off x="1237415" y="240631"/>
            <a:ext cx="8701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https://www-sciencedirect- com.libdb.yuntech.edu.tw:3001/science/article/pii/S0965856418300041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7302CD6-4079-ACDA-D23B-CF09D36AEAE6}"/>
              </a:ext>
            </a:extLst>
          </p:cNvPr>
          <p:cNvSpPr txBox="1"/>
          <p:nvPr/>
        </p:nvSpPr>
        <p:spPr>
          <a:xfrm>
            <a:off x="359923" y="836579"/>
            <a:ext cx="3475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/>
              <a:t>Method – </a:t>
            </a:r>
            <a:r>
              <a:rPr lang="zh-TW" altLang="en-US" sz="2400" b="1" dirty="0"/>
              <a:t>模擬器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99A4EAB-5E8E-F183-F383-503DEC07DED2}"/>
              </a:ext>
            </a:extLst>
          </p:cNvPr>
          <p:cNvSpPr txBox="1"/>
          <p:nvPr/>
        </p:nvSpPr>
        <p:spPr>
          <a:xfrm>
            <a:off x="471555" y="1771081"/>
            <a:ext cx="9831538" cy="961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模擬場景 </a:t>
            </a:r>
            <a:r>
              <a:rPr lang="en-US" altLang="zh-TW" sz="2000" spc="300" dirty="0"/>
              <a:t>:</a:t>
            </a:r>
            <a:r>
              <a:rPr lang="zh-TW" altLang="en-US" sz="2000" spc="300" dirty="0"/>
              <a:t> 澳大利亞布里斯班的市區及周邊地區類似的市區和郊區</a:t>
            </a:r>
            <a:endParaRPr lang="en-US" altLang="zh-TW" sz="2000" spc="3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採用澳大利亞限速標誌；受測者需駕駛於左側車道；模擬場景約</a:t>
            </a:r>
            <a:r>
              <a:rPr lang="en-US" altLang="zh-TW" sz="2000" spc="300" dirty="0"/>
              <a:t>7</a:t>
            </a:r>
            <a:r>
              <a:rPr lang="zh-TW" altLang="en-US" sz="2000" spc="300" dirty="0"/>
              <a:t>公里</a:t>
            </a:r>
            <a:endParaRPr lang="en-US" altLang="zh-TW" sz="2000" spc="300" dirty="0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D63AA498-47C7-1A70-4CFC-6AE1F9D8F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55" y="3283465"/>
            <a:ext cx="11346182" cy="255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2E9ABCF8-546A-55AE-D7B2-17BDBF383260}"/>
              </a:ext>
            </a:extLst>
          </p:cNvPr>
          <p:cNvSpPr txBox="1"/>
          <p:nvPr/>
        </p:nvSpPr>
        <p:spPr>
          <a:xfrm>
            <a:off x="468119" y="5886545"/>
            <a:ext cx="6505307" cy="500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spc="300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000" spc="300" dirty="0"/>
              <a:t>市區限速</a:t>
            </a:r>
            <a:r>
              <a:rPr lang="en-US" altLang="zh-TW" sz="2000" spc="300" dirty="0"/>
              <a:t>40</a:t>
            </a:r>
            <a:r>
              <a:rPr lang="zh-TW" altLang="en-US" sz="2000" spc="300" dirty="0"/>
              <a:t>公里</a:t>
            </a:r>
            <a:r>
              <a:rPr lang="en-US" altLang="zh-TW" sz="2000" spc="300" dirty="0"/>
              <a:t>/</a:t>
            </a:r>
            <a:r>
              <a:rPr lang="zh-TW" altLang="en-US" sz="2000" spc="300" dirty="0"/>
              <a:t>小時；郊區限速</a:t>
            </a:r>
            <a:r>
              <a:rPr lang="en-US" altLang="zh-TW" sz="2000" spc="300" dirty="0"/>
              <a:t>60</a:t>
            </a:r>
            <a:r>
              <a:rPr lang="zh-TW" altLang="en-US" sz="2000" spc="300" dirty="0"/>
              <a:t>公里</a:t>
            </a:r>
            <a:r>
              <a:rPr lang="en-US" altLang="zh-TW" sz="2000" spc="300" dirty="0"/>
              <a:t>/</a:t>
            </a:r>
            <a:r>
              <a:rPr lang="zh-TW" altLang="en-US" sz="2000" spc="300" dirty="0"/>
              <a:t>小時</a:t>
            </a:r>
            <a:endParaRPr lang="en-US" altLang="zh-TW" sz="2000" spc="300" dirty="0"/>
          </a:p>
        </p:txBody>
      </p:sp>
    </p:spTree>
    <p:extLst>
      <p:ext uri="{BB962C8B-B14F-4D97-AF65-F5344CB8AC3E}">
        <p14:creationId xmlns:p14="http://schemas.microsoft.com/office/powerpoint/2010/main" val="2041890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5D9DDD4-1BB4-4D45-BA0E-2ACBE185C69A}"/>
              </a:ext>
            </a:extLst>
          </p:cNvPr>
          <p:cNvSpPr txBox="1"/>
          <p:nvPr/>
        </p:nvSpPr>
        <p:spPr>
          <a:xfrm>
            <a:off x="1237415" y="240631"/>
            <a:ext cx="8701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https://www-sciencedirect- com.libdb.yuntech.edu.tw:3001/science/article/pii/S0965856418300041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C479A7E-C4E0-F3F3-348F-9BAC965917C1}"/>
              </a:ext>
            </a:extLst>
          </p:cNvPr>
          <p:cNvSpPr txBox="1"/>
          <p:nvPr/>
        </p:nvSpPr>
        <p:spPr>
          <a:xfrm>
            <a:off x="359923" y="836579"/>
            <a:ext cx="3783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/>
              <a:t>Method – </a:t>
            </a:r>
            <a:r>
              <a:rPr lang="zh-TW" altLang="en-US" sz="2400" b="1" dirty="0"/>
              <a:t>實驗設計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FDC290F-6DC4-3802-90C3-7D3F0CF58605}"/>
              </a:ext>
            </a:extLst>
          </p:cNvPr>
          <p:cNvSpPr txBox="1"/>
          <p:nvPr/>
        </p:nvSpPr>
        <p:spPr>
          <a:xfrm>
            <a:off x="471555" y="1771081"/>
            <a:ext cx="6359433" cy="500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使用重複測量設計</a:t>
            </a:r>
            <a:r>
              <a:rPr lang="en-US" altLang="zh-TW" sz="2000" spc="300" dirty="0"/>
              <a:t>(</a:t>
            </a:r>
            <a:r>
              <a:rPr lang="zh-TW" altLang="en-US" sz="2000" spc="300" dirty="0"/>
              <a:t>總共</a:t>
            </a:r>
            <a:r>
              <a:rPr lang="en-US" altLang="zh-TW" sz="2000" spc="300" dirty="0"/>
              <a:t>4</a:t>
            </a:r>
            <a:r>
              <a:rPr lang="zh-TW" altLang="en-US" sz="2000" spc="300" dirty="0"/>
              <a:t>次，每次約</a:t>
            </a:r>
            <a:r>
              <a:rPr lang="en-US" altLang="zh-TW" sz="2000" spc="300" dirty="0"/>
              <a:t>10</a:t>
            </a:r>
            <a:r>
              <a:rPr lang="zh-TW" altLang="en-US" sz="2000" spc="300" dirty="0"/>
              <a:t>分鐘</a:t>
            </a:r>
            <a:r>
              <a:rPr lang="en-US" altLang="zh-TW" sz="2000" spc="300" dirty="0"/>
              <a:t>)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66E98B7-4567-1356-27DC-CA46C2966DD5}"/>
              </a:ext>
            </a:extLst>
          </p:cNvPr>
          <p:cNvSpPr txBox="1"/>
          <p:nvPr/>
        </p:nvSpPr>
        <p:spPr>
          <a:xfrm>
            <a:off x="471555" y="2309384"/>
            <a:ext cx="8156400" cy="500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自變項 </a:t>
            </a:r>
            <a:r>
              <a:rPr lang="en-US" altLang="zh-TW" sz="2000" spc="300" dirty="0"/>
              <a:t>:</a:t>
            </a:r>
            <a:r>
              <a:rPr lang="zh-TW" altLang="en-US" sz="2000" spc="300" dirty="0"/>
              <a:t> </a:t>
            </a:r>
            <a:r>
              <a:rPr lang="zh-TW" altLang="en-US" sz="2000" dirty="0"/>
              <a:t>四種生態安全</a:t>
            </a:r>
            <a:r>
              <a:rPr lang="en-US" altLang="zh-TW" sz="2000" dirty="0"/>
              <a:t>HMI</a:t>
            </a:r>
            <a:r>
              <a:rPr lang="zh-TW" altLang="en-US" sz="2000" dirty="0"/>
              <a:t> </a:t>
            </a:r>
            <a:r>
              <a:rPr lang="en-US" altLang="zh-TW" sz="2000" dirty="0"/>
              <a:t>(</a:t>
            </a:r>
            <a:r>
              <a:rPr lang="zh-TW" altLang="en-US" sz="2000" dirty="0"/>
              <a:t>基線、僅建議、僅反饋、建議和反饋</a:t>
            </a:r>
            <a:r>
              <a:rPr lang="en-US" altLang="zh-TW" sz="2000" dirty="0"/>
              <a:t>)</a:t>
            </a:r>
            <a:endParaRPr lang="zh-TW" altLang="en-US" sz="20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3D16CED-D91B-5410-EDCB-CC587641D64C}"/>
              </a:ext>
            </a:extLst>
          </p:cNvPr>
          <p:cNvSpPr txBox="1"/>
          <p:nvPr/>
        </p:nvSpPr>
        <p:spPr>
          <a:xfrm>
            <a:off x="471555" y="2847687"/>
            <a:ext cx="1630575" cy="500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依變項 </a:t>
            </a:r>
            <a:r>
              <a:rPr lang="en-US" altLang="zh-TW" sz="2000" spc="300" dirty="0"/>
              <a:t>:</a:t>
            </a:r>
            <a:endParaRPr lang="zh-TW" altLang="en-US" sz="2000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D619E2E6-6F88-B27E-92CB-0E541A6973AC}"/>
              </a:ext>
            </a:extLst>
          </p:cNvPr>
          <p:cNvSpPr txBox="1"/>
          <p:nvPr/>
        </p:nvSpPr>
        <p:spPr>
          <a:xfrm>
            <a:off x="1107424" y="3333490"/>
            <a:ext cx="10382971" cy="14235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dirty="0"/>
              <a:t>駕駛員的接受程度</a:t>
            </a:r>
            <a:endParaRPr lang="en-US" altLang="zh-TW" sz="20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dirty="0"/>
              <a:t>駕駛員的工作量</a:t>
            </a:r>
            <a:endParaRPr lang="en-US" altLang="zh-TW" sz="20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dirty="0"/>
              <a:t>生態安全駕駛行為分析</a:t>
            </a:r>
            <a:r>
              <a:rPr lang="en-US" altLang="zh-TW" sz="2000" dirty="0"/>
              <a:t>(</a:t>
            </a:r>
            <a:r>
              <a:rPr lang="zh-TW" altLang="en-US" sz="2000" spc="300" dirty="0"/>
              <a:t>平穩加速和減速、油耗、超速、時距、駕駛模擬體驗</a:t>
            </a:r>
            <a:r>
              <a:rPr lang="en-US" altLang="zh-TW" sz="2000" spc="300" dirty="0"/>
              <a:t>)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08897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5D9DDD4-1BB4-4D45-BA0E-2ACBE185C69A}"/>
              </a:ext>
            </a:extLst>
          </p:cNvPr>
          <p:cNvSpPr txBox="1"/>
          <p:nvPr/>
        </p:nvSpPr>
        <p:spPr>
          <a:xfrm>
            <a:off x="1237415" y="240631"/>
            <a:ext cx="8701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https://www-sciencedirect- com.libdb.yuntech.edu.tw:3001/science/article/pii/S0965856418300041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996AB3C-7070-FCA0-21CA-23C1463CFEB7}"/>
              </a:ext>
            </a:extLst>
          </p:cNvPr>
          <p:cNvSpPr txBox="1"/>
          <p:nvPr/>
        </p:nvSpPr>
        <p:spPr>
          <a:xfrm>
            <a:off x="359923" y="836579"/>
            <a:ext cx="3783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/>
              <a:t>Method – </a:t>
            </a:r>
            <a:r>
              <a:rPr lang="zh-TW" altLang="en-US" sz="2400" b="1" dirty="0"/>
              <a:t>實驗程序</a:t>
            </a: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854F1CD2-9325-9EDD-C5D4-70012BD61DD5}"/>
              </a:ext>
            </a:extLst>
          </p:cNvPr>
          <p:cNvGrpSpPr/>
          <p:nvPr/>
        </p:nvGrpSpPr>
        <p:grpSpPr>
          <a:xfrm>
            <a:off x="646398" y="1644621"/>
            <a:ext cx="9074563" cy="894395"/>
            <a:chOff x="651753" y="1644621"/>
            <a:chExt cx="9074563" cy="894395"/>
          </a:xfrm>
        </p:grpSpPr>
        <p:grpSp>
          <p:nvGrpSpPr>
            <p:cNvPr id="10" name="群組 9">
              <a:extLst>
                <a:ext uri="{FF2B5EF4-FFF2-40B4-BE49-F238E27FC236}">
                  <a16:creationId xmlns:a16="http://schemas.microsoft.com/office/drawing/2014/main" id="{B09E3405-C902-2936-7E19-418E963F2DC7}"/>
                </a:ext>
              </a:extLst>
            </p:cNvPr>
            <p:cNvGrpSpPr/>
            <p:nvPr/>
          </p:nvGrpSpPr>
          <p:grpSpPr>
            <a:xfrm>
              <a:off x="651753" y="1644621"/>
              <a:ext cx="3369648" cy="400110"/>
              <a:chOff x="651753" y="1771081"/>
              <a:chExt cx="3369648" cy="400110"/>
            </a:xfrm>
          </p:grpSpPr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D97DF992-CFC7-B983-7DD8-3E61EFEBC02C}"/>
                  </a:ext>
                </a:extLst>
              </p:cNvPr>
              <p:cNvSpPr txBox="1"/>
              <p:nvPr/>
            </p:nvSpPr>
            <p:spPr>
              <a:xfrm>
                <a:off x="651753" y="1771081"/>
                <a:ext cx="13353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spc="300" dirty="0"/>
                  <a:t>Step 1.</a:t>
                </a:r>
                <a:endParaRPr lang="zh-TW" altLang="en-US" sz="2000" b="1" spc="300" dirty="0"/>
              </a:p>
            </p:txBody>
          </p:sp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8C96B59C-36AE-4C96-B5D5-F4CB27275F18}"/>
                  </a:ext>
                </a:extLst>
              </p:cNvPr>
              <p:cNvSpPr txBox="1"/>
              <p:nvPr/>
            </p:nvSpPr>
            <p:spPr>
              <a:xfrm>
                <a:off x="1772067" y="1771081"/>
                <a:ext cx="2249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000" b="1" spc="300" dirty="0"/>
                  <a:t>駕駛前問卷調查</a:t>
                </a:r>
              </a:p>
            </p:txBody>
          </p:sp>
        </p:grp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063BFC97-7509-7AAD-D271-FE372092BE5C}"/>
                </a:ext>
              </a:extLst>
            </p:cNvPr>
            <p:cNvSpPr txBox="1"/>
            <p:nvPr/>
          </p:nvSpPr>
          <p:spPr>
            <a:xfrm>
              <a:off x="904670" y="2169684"/>
              <a:ext cx="88216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zh-TW" altLang="en-US" spc="300" dirty="0"/>
                <a:t>收集受測者的人口統計數據、生態駕駛和安全駕駛行為相關態度和感知</a:t>
              </a:r>
            </a:p>
          </p:txBody>
        </p:sp>
      </p:grp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0E66A265-F7FC-DC4A-D7BA-F82BD9BD65B1}"/>
              </a:ext>
            </a:extLst>
          </p:cNvPr>
          <p:cNvGrpSpPr/>
          <p:nvPr/>
        </p:nvGrpSpPr>
        <p:grpSpPr>
          <a:xfrm>
            <a:off x="646398" y="2821497"/>
            <a:ext cx="8281622" cy="2106090"/>
            <a:chOff x="646398" y="2703868"/>
            <a:chExt cx="8281622" cy="2106090"/>
          </a:xfrm>
        </p:grpSpPr>
        <p:grpSp>
          <p:nvGrpSpPr>
            <p:cNvPr id="11" name="群組 10">
              <a:extLst>
                <a:ext uri="{FF2B5EF4-FFF2-40B4-BE49-F238E27FC236}">
                  <a16:creationId xmlns:a16="http://schemas.microsoft.com/office/drawing/2014/main" id="{953ED8A2-D71B-8226-5A37-1D8FD60DD2D7}"/>
                </a:ext>
              </a:extLst>
            </p:cNvPr>
            <p:cNvGrpSpPr/>
            <p:nvPr/>
          </p:nvGrpSpPr>
          <p:grpSpPr>
            <a:xfrm>
              <a:off x="646398" y="2703868"/>
              <a:ext cx="5434315" cy="400110"/>
              <a:chOff x="651753" y="3429000"/>
              <a:chExt cx="5434315" cy="400110"/>
            </a:xfrm>
          </p:grpSpPr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29301947-05EF-06DC-5F7A-49B7DBABBDC2}"/>
                  </a:ext>
                </a:extLst>
              </p:cNvPr>
              <p:cNvSpPr txBox="1"/>
              <p:nvPr/>
            </p:nvSpPr>
            <p:spPr>
              <a:xfrm>
                <a:off x="651753" y="3429000"/>
                <a:ext cx="13353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spc="300" dirty="0"/>
                  <a:t>Step 2.</a:t>
                </a:r>
                <a:endParaRPr lang="zh-TW" altLang="en-US" sz="2000" b="1" spc="300" dirty="0"/>
              </a:p>
            </p:txBody>
          </p:sp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138C0659-2703-575C-40F5-4480A8E8AC50}"/>
                  </a:ext>
                </a:extLst>
              </p:cNvPr>
              <p:cNvSpPr txBox="1"/>
              <p:nvPr/>
            </p:nvSpPr>
            <p:spPr>
              <a:xfrm>
                <a:off x="1772067" y="3429000"/>
                <a:ext cx="431400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000" b="1" spc="300" dirty="0"/>
                  <a:t>進行駕駛實驗並填寫駕駛後問卷</a:t>
                </a:r>
              </a:p>
            </p:txBody>
          </p:sp>
        </p:grp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F010CED6-D85E-F61D-2EE6-2F6B9FEE9783}"/>
                </a:ext>
              </a:extLst>
            </p:cNvPr>
            <p:cNvSpPr txBox="1"/>
            <p:nvPr/>
          </p:nvSpPr>
          <p:spPr>
            <a:xfrm>
              <a:off x="904670" y="3103978"/>
              <a:ext cx="8023350" cy="17059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pc="300" dirty="0"/>
                <a:t>受測者先熟悉並練習駕駛模擬器</a:t>
              </a:r>
              <a:endParaRPr lang="en-US" altLang="zh-TW" spc="300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pc="300" dirty="0"/>
                <a:t>每次實驗前會解說車載安全駕駛系統，讓受測者熟悉</a:t>
              </a:r>
              <a:endParaRPr lang="en-US" altLang="zh-TW" spc="300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pc="300" dirty="0"/>
                <a:t>總共進行</a:t>
              </a:r>
              <a:r>
                <a:rPr lang="en-US" altLang="zh-TW" spc="300" dirty="0"/>
                <a:t>4</a:t>
              </a:r>
              <a:r>
                <a:rPr lang="zh-TW" altLang="en-US" spc="300" dirty="0"/>
                <a:t>次實驗，每次實驗約</a:t>
              </a:r>
              <a:r>
                <a:rPr lang="en-US" altLang="zh-TW" spc="300" dirty="0"/>
                <a:t>10</a:t>
              </a:r>
              <a:r>
                <a:rPr lang="zh-TW" altLang="en-US" spc="300" dirty="0"/>
                <a:t>分鐘</a:t>
              </a:r>
              <a:endParaRPr lang="en-US" altLang="zh-TW" spc="300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pc="300" dirty="0"/>
                <a:t>實驗完後需填寫問卷調查</a:t>
              </a:r>
              <a:r>
                <a:rPr lang="en-US" altLang="zh-TW" spc="300" dirty="0"/>
                <a:t>(</a:t>
              </a:r>
              <a:r>
                <a:rPr lang="zh-TW" altLang="en-US" spc="300" dirty="0"/>
                <a:t>評估感知工作量和車載</a:t>
              </a:r>
              <a:r>
                <a:rPr lang="en-US" altLang="zh-TW" spc="300" dirty="0"/>
                <a:t>HMI</a:t>
              </a:r>
              <a:r>
                <a:rPr lang="zh-TW" altLang="en-US" spc="300" dirty="0"/>
                <a:t>的接受度</a:t>
              </a:r>
              <a:r>
                <a:rPr lang="en-US" altLang="zh-TW" spc="300" dirty="0"/>
                <a:t>)</a:t>
              </a:r>
              <a:endParaRPr lang="zh-TW" altLang="en-US" spc="300" dirty="0"/>
            </a:p>
          </p:txBody>
        </p:sp>
      </p:grpSp>
      <p:grpSp>
        <p:nvGrpSpPr>
          <p:cNvPr id="18" name="群組 17">
            <a:extLst>
              <a:ext uri="{FF2B5EF4-FFF2-40B4-BE49-F238E27FC236}">
                <a16:creationId xmlns:a16="http://schemas.microsoft.com/office/drawing/2014/main" id="{8FA2E326-C495-6606-DD8E-16CC9D7C39C1}"/>
              </a:ext>
            </a:extLst>
          </p:cNvPr>
          <p:cNvGrpSpPr/>
          <p:nvPr/>
        </p:nvGrpSpPr>
        <p:grpSpPr>
          <a:xfrm>
            <a:off x="646398" y="5210068"/>
            <a:ext cx="6973572" cy="934294"/>
            <a:chOff x="646398" y="4974810"/>
            <a:chExt cx="6973572" cy="934294"/>
          </a:xfrm>
        </p:grpSpPr>
        <p:grpSp>
          <p:nvGrpSpPr>
            <p:cNvPr id="12" name="群組 11">
              <a:extLst>
                <a:ext uri="{FF2B5EF4-FFF2-40B4-BE49-F238E27FC236}">
                  <a16:creationId xmlns:a16="http://schemas.microsoft.com/office/drawing/2014/main" id="{29DD16F9-BAA3-71AC-4F34-FE99A4B39401}"/>
                </a:ext>
              </a:extLst>
            </p:cNvPr>
            <p:cNvGrpSpPr/>
            <p:nvPr/>
          </p:nvGrpSpPr>
          <p:grpSpPr>
            <a:xfrm>
              <a:off x="646398" y="4974810"/>
              <a:ext cx="4265015" cy="400110"/>
              <a:chOff x="651753" y="4977966"/>
              <a:chExt cx="4265015" cy="400110"/>
            </a:xfrm>
          </p:grpSpPr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0AE36355-5FD3-A111-2763-895F6052760F}"/>
                  </a:ext>
                </a:extLst>
              </p:cNvPr>
              <p:cNvSpPr txBox="1"/>
              <p:nvPr/>
            </p:nvSpPr>
            <p:spPr>
              <a:xfrm>
                <a:off x="651753" y="4977966"/>
                <a:ext cx="13353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b="1" spc="300" dirty="0"/>
                  <a:t>Step 3.</a:t>
                </a:r>
                <a:endParaRPr lang="zh-TW" altLang="en-US" sz="2000" b="1" spc="300" dirty="0"/>
              </a:p>
            </p:txBody>
          </p:sp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7FA4A55A-A6DA-1D9D-CF7A-90591224C98A}"/>
                  </a:ext>
                </a:extLst>
              </p:cNvPr>
              <p:cNvSpPr txBox="1"/>
              <p:nvPr/>
            </p:nvSpPr>
            <p:spPr>
              <a:xfrm>
                <a:off x="1782577" y="4977966"/>
                <a:ext cx="313419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000" b="1" spc="300" dirty="0"/>
                  <a:t>最終的駕駛後調查問卷</a:t>
                </a:r>
              </a:p>
            </p:txBody>
          </p:sp>
        </p:grp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7F204AA5-FE85-50B6-F3B9-338EFE7281FE}"/>
                </a:ext>
              </a:extLst>
            </p:cNvPr>
            <p:cNvSpPr txBox="1"/>
            <p:nvPr/>
          </p:nvSpPr>
          <p:spPr>
            <a:xfrm>
              <a:off x="904670" y="5539772"/>
              <a:ext cx="67153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zh-TW" altLang="en-US" spc="300" dirty="0"/>
                <a:t>收集與車載</a:t>
              </a:r>
              <a:r>
                <a:rPr lang="en-US" altLang="zh-TW" spc="300" dirty="0"/>
                <a:t>HMI</a:t>
              </a:r>
              <a:r>
                <a:rPr lang="zh-TW" altLang="en-US" spc="300" dirty="0"/>
                <a:t>和駕駛模擬體驗的總體態度相關數據</a:t>
              </a:r>
            </a:p>
          </p:txBody>
        </p:sp>
      </p:grpSp>
      <p:sp>
        <p:nvSpPr>
          <p:cNvPr id="19" name="箭號: 向右 18">
            <a:extLst>
              <a:ext uri="{FF2B5EF4-FFF2-40B4-BE49-F238E27FC236}">
                <a16:creationId xmlns:a16="http://schemas.microsoft.com/office/drawing/2014/main" id="{E05D1D43-7CBF-6C76-BD4A-7B9E4EFF9A6F}"/>
              </a:ext>
            </a:extLst>
          </p:cNvPr>
          <p:cNvSpPr/>
          <p:nvPr/>
        </p:nvSpPr>
        <p:spPr>
          <a:xfrm>
            <a:off x="6111289" y="2859181"/>
            <a:ext cx="423230" cy="324742"/>
          </a:xfrm>
          <a:prstGeom prst="rightArrow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46CE4947-AB43-3BFA-B8B7-D35DA7221E1A}"/>
              </a:ext>
            </a:extLst>
          </p:cNvPr>
          <p:cNvSpPr txBox="1"/>
          <p:nvPr/>
        </p:nvSpPr>
        <p:spPr>
          <a:xfrm>
            <a:off x="6565095" y="2830569"/>
            <a:ext cx="2483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NASA-TLX</a:t>
            </a:r>
            <a:r>
              <a:rPr lang="zh-TW" altLang="en-US" dirty="0"/>
              <a:t>測量工作量</a:t>
            </a:r>
          </a:p>
        </p:txBody>
      </p:sp>
    </p:spTree>
    <p:extLst>
      <p:ext uri="{BB962C8B-B14F-4D97-AF65-F5344CB8AC3E}">
        <p14:creationId xmlns:p14="http://schemas.microsoft.com/office/powerpoint/2010/main" val="430565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5D9DDD4-1BB4-4D45-BA0E-2ACBE185C69A}"/>
              </a:ext>
            </a:extLst>
          </p:cNvPr>
          <p:cNvSpPr txBox="1"/>
          <p:nvPr/>
        </p:nvSpPr>
        <p:spPr>
          <a:xfrm>
            <a:off x="1237415" y="240631"/>
            <a:ext cx="8701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https://www-sciencedirect- com.libdb.yuntech.edu.tw:3001/science/article/pii/S0965856418300041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C85A05F-6498-4F4E-BEB8-F21B61E1F5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325" y="1482910"/>
            <a:ext cx="10193348" cy="3082577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381E736E-40B6-48DE-8A1F-B43E951B059B}"/>
              </a:ext>
            </a:extLst>
          </p:cNvPr>
          <p:cNvSpPr txBox="1"/>
          <p:nvPr/>
        </p:nvSpPr>
        <p:spPr>
          <a:xfrm>
            <a:off x="473677" y="4621269"/>
            <a:ext cx="11244644" cy="188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從</a:t>
            </a:r>
            <a:r>
              <a:rPr lang="en-US" altLang="zh-TW" sz="2000" spc="300" dirty="0"/>
              <a:t>SUS</a:t>
            </a:r>
            <a:r>
              <a:rPr lang="zh-TW" altLang="en-US" sz="2000" spc="300" dirty="0"/>
              <a:t>的平均分數來看，可發現三種介面都具有可用性。成對評估後發現，與僅反饋相比，</a:t>
            </a:r>
            <a:r>
              <a:rPr lang="zh-TW" altLang="en-US" sz="2000" b="1" spc="300" dirty="0"/>
              <a:t>僅建議的可用性顯著性更高</a:t>
            </a:r>
            <a:r>
              <a:rPr lang="en-US" altLang="zh-TW" sz="2000" spc="300" dirty="0"/>
              <a:t>(p=.010)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雖然易用性的分數表明駕駛員對每種介面都容易使用，但</a:t>
            </a:r>
            <a:r>
              <a:rPr lang="zh-TW" altLang="en-US" sz="2000" b="1" spc="300" dirty="0"/>
              <a:t>僅建議</a:t>
            </a:r>
            <a:r>
              <a:rPr lang="zh-TW" altLang="en-US" sz="2000" spc="300" dirty="0"/>
              <a:t>比僅反饋</a:t>
            </a:r>
            <a:r>
              <a:rPr lang="en-US" altLang="zh-TW" sz="2000" spc="300" dirty="0"/>
              <a:t>(p=.007)</a:t>
            </a:r>
            <a:r>
              <a:rPr lang="zh-TW" altLang="en-US" sz="2000" spc="300" dirty="0"/>
              <a:t>和建議</a:t>
            </a:r>
            <a:r>
              <a:rPr lang="en-US" altLang="zh-TW" sz="2000" spc="300" dirty="0"/>
              <a:t>+</a:t>
            </a:r>
            <a:r>
              <a:rPr lang="zh-TW" altLang="en-US" sz="2000" spc="300" dirty="0"/>
              <a:t>反饋</a:t>
            </a:r>
            <a:r>
              <a:rPr lang="en-US" altLang="zh-TW" sz="2000" spc="300" dirty="0"/>
              <a:t>(p=.004)</a:t>
            </a:r>
            <a:r>
              <a:rPr lang="zh-TW" altLang="en-US" sz="2000" b="1" spc="300" dirty="0"/>
              <a:t>更容易使用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ED0800E-EEE8-4965-BD16-F461E18DA47F}"/>
              </a:ext>
            </a:extLst>
          </p:cNvPr>
          <p:cNvSpPr txBox="1"/>
          <p:nvPr/>
        </p:nvSpPr>
        <p:spPr>
          <a:xfrm>
            <a:off x="359923" y="836579"/>
            <a:ext cx="11825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/>
              <a:t>Result – </a:t>
            </a:r>
            <a:r>
              <a:rPr lang="en-US" altLang="zh-TW" sz="2200" b="1" dirty="0"/>
              <a:t>H1</a:t>
            </a:r>
            <a:r>
              <a:rPr lang="zh-TW" altLang="en-US" sz="2200" b="1" dirty="0"/>
              <a:t> </a:t>
            </a:r>
            <a:r>
              <a:rPr lang="en-US" altLang="zh-TW" sz="2200" b="1" dirty="0"/>
              <a:t>: </a:t>
            </a:r>
            <a:r>
              <a:rPr lang="zh-TW" altLang="en-US" sz="2200" spc="300" dirty="0"/>
              <a:t>駕駛員對</a:t>
            </a:r>
            <a:r>
              <a:rPr lang="en-US" altLang="zh-TW" sz="2200" spc="300" dirty="0"/>
              <a:t>HMI</a:t>
            </a:r>
            <a:r>
              <a:rPr lang="zh-TW" altLang="en-US" sz="2200" spc="300" dirty="0"/>
              <a:t>的</a:t>
            </a:r>
            <a:r>
              <a:rPr lang="zh-TW" altLang="en-US" sz="2200" b="1" spc="300" dirty="0"/>
              <a:t>接受程度</a:t>
            </a:r>
            <a:r>
              <a:rPr lang="zh-TW" altLang="en-US" sz="2200" spc="300" dirty="0"/>
              <a:t>隨著傳達給駕駛員的訊息量增加而增加</a:t>
            </a:r>
            <a:endParaRPr lang="zh-TW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227609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5D9DDD4-1BB4-4D45-BA0E-2ACBE185C69A}"/>
              </a:ext>
            </a:extLst>
          </p:cNvPr>
          <p:cNvSpPr txBox="1"/>
          <p:nvPr/>
        </p:nvSpPr>
        <p:spPr>
          <a:xfrm>
            <a:off x="1237415" y="240631"/>
            <a:ext cx="8701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https://www-sciencedirect- com.libdb.yuntech.edu.tw:3001/science/article/pii/S0965856418300041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41CCB2A-B8D6-7311-4C17-81495D691308}"/>
              </a:ext>
            </a:extLst>
          </p:cNvPr>
          <p:cNvSpPr txBox="1"/>
          <p:nvPr/>
        </p:nvSpPr>
        <p:spPr>
          <a:xfrm>
            <a:off x="359923" y="836579"/>
            <a:ext cx="11825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/>
              <a:t>Result – </a:t>
            </a:r>
            <a:r>
              <a:rPr lang="en-US" altLang="zh-TW" sz="2200" b="1" dirty="0"/>
              <a:t>H1</a:t>
            </a:r>
            <a:r>
              <a:rPr lang="zh-TW" altLang="en-US" sz="2200" b="1" dirty="0"/>
              <a:t> </a:t>
            </a:r>
            <a:r>
              <a:rPr lang="en-US" altLang="zh-TW" sz="2200" b="1" dirty="0"/>
              <a:t>: </a:t>
            </a:r>
            <a:r>
              <a:rPr lang="zh-TW" altLang="en-US" sz="2200" spc="300" dirty="0"/>
              <a:t>駕駛員對</a:t>
            </a:r>
            <a:r>
              <a:rPr lang="en-US" altLang="zh-TW" sz="2200" spc="300" dirty="0"/>
              <a:t>HMI</a:t>
            </a:r>
            <a:r>
              <a:rPr lang="zh-TW" altLang="en-US" sz="2200" spc="300" dirty="0"/>
              <a:t>的</a:t>
            </a:r>
            <a:r>
              <a:rPr lang="zh-TW" altLang="en-US" sz="2200" b="1" spc="300" dirty="0"/>
              <a:t>接受程度</a:t>
            </a:r>
            <a:r>
              <a:rPr lang="zh-TW" altLang="en-US" sz="2200" spc="300" dirty="0"/>
              <a:t>隨著傳達給駕駛員的訊息量增加而增加</a:t>
            </a:r>
            <a:endParaRPr lang="zh-TW" altLang="en-US" sz="2200" b="1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81E736E-40B6-48DE-8A1F-B43E951B059B}"/>
              </a:ext>
            </a:extLst>
          </p:cNvPr>
          <p:cNvSpPr txBox="1"/>
          <p:nvPr/>
        </p:nvSpPr>
        <p:spPr>
          <a:xfrm>
            <a:off x="349829" y="3898501"/>
            <a:ext cx="11825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感知信任量表有</a:t>
            </a:r>
            <a:r>
              <a:rPr lang="en-US" altLang="zh-TW" sz="2000" spc="300" dirty="0"/>
              <a:t>10</a:t>
            </a:r>
            <a:r>
              <a:rPr lang="zh-TW" altLang="en-US" sz="2000" spc="300" dirty="0"/>
              <a:t>個項目，評估系統提供的訊息的感知可靠性、完整性和可信度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FAD0698-0D2F-4EF5-AD2F-63E1747D8578}"/>
              </a:ext>
            </a:extLst>
          </p:cNvPr>
          <p:cNvSpPr txBox="1"/>
          <p:nvPr/>
        </p:nvSpPr>
        <p:spPr>
          <a:xfrm>
            <a:off x="650534" y="4235312"/>
            <a:ext cx="10515198" cy="500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spc="300" dirty="0"/>
              <a:t>觀察到中到強的顯著正相關，表明駕駛員接受使用那些可靠的和精確的系統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608F6AA6-7DB8-4C5D-AF60-4BC1FDE2F8E6}"/>
              </a:ext>
            </a:extLst>
          </p:cNvPr>
          <p:cNvSpPr txBox="1"/>
          <p:nvPr/>
        </p:nvSpPr>
        <p:spPr>
          <a:xfrm>
            <a:off x="650534" y="4721748"/>
            <a:ext cx="11386296" cy="500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spc="300" dirty="0"/>
              <a:t>發現 </a:t>
            </a:r>
            <a:r>
              <a:rPr lang="en-US" altLang="zh-TW" sz="2000" spc="300" dirty="0"/>
              <a:t>:</a:t>
            </a:r>
            <a:r>
              <a:rPr lang="zh-TW" altLang="en-US" sz="2000" spc="300" dirty="0"/>
              <a:t> 駕駛員認為系統提供的訊息與他們自己的看法不一至時，駕駛員的接受度較低</a:t>
            </a:r>
          </a:p>
        </p:txBody>
      </p: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065BD0B0-5AB6-434F-A6A0-132C6A94BE44}"/>
              </a:ext>
            </a:extLst>
          </p:cNvPr>
          <p:cNvGrpSpPr/>
          <p:nvPr/>
        </p:nvGrpSpPr>
        <p:grpSpPr>
          <a:xfrm>
            <a:off x="693096" y="5448739"/>
            <a:ext cx="10805809" cy="1052255"/>
            <a:chOff x="1144620" y="3451230"/>
            <a:chExt cx="9816329" cy="1052255"/>
          </a:xfrm>
        </p:grpSpPr>
        <p:sp>
          <p:nvSpPr>
            <p:cNvPr id="13" name="矩形: 圓角 12">
              <a:extLst>
                <a:ext uri="{FF2B5EF4-FFF2-40B4-BE49-F238E27FC236}">
                  <a16:creationId xmlns:a16="http://schemas.microsoft.com/office/drawing/2014/main" id="{8EDBF1BC-189E-456F-8AFB-8E4640D2ECD4}"/>
                </a:ext>
              </a:extLst>
            </p:cNvPr>
            <p:cNvSpPr/>
            <p:nvPr/>
          </p:nvSpPr>
          <p:spPr>
            <a:xfrm>
              <a:off x="1144620" y="3451231"/>
              <a:ext cx="9816329" cy="105225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333F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5F6E7680-AA72-4AFD-8FE9-4100B546AF18}"/>
                </a:ext>
              </a:extLst>
            </p:cNvPr>
            <p:cNvSpPr txBox="1"/>
            <p:nvPr/>
          </p:nvSpPr>
          <p:spPr>
            <a:xfrm>
              <a:off x="1324581" y="3451230"/>
              <a:ext cx="9636368" cy="9619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901700" indent="-901700">
                <a:lnSpc>
                  <a:spcPct val="150000"/>
                </a:lnSpc>
              </a:pPr>
              <a:r>
                <a:rPr lang="zh-TW" altLang="en-US" sz="2000" spc="300" dirty="0"/>
                <a:t>總結 </a:t>
              </a:r>
              <a:r>
                <a:rPr lang="en-US" altLang="zh-TW" sz="2000" spc="300" dirty="0"/>
                <a:t>:</a:t>
              </a:r>
              <a:r>
                <a:rPr lang="zh-TW" altLang="en-US" sz="2000" spc="300" dirty="0"/>
                <a:t> 研究結果</a:t>
              </a:r>
              <a:r>
                <a:rPr lang="zh-TW" altLang="en-US" sz="2000" b="1" spc="300" dirty="0"/>
                <a:t>不支持</a:t>
              </a:r>
              <a:r>
                <a:rPr lang="en-US" altLang="zh-TW" sz="2000" b="1" spc="300" dirty="0"/>
                <a:t>H1</a:t>
              </a:r>
              <a:r>
                <a:rPr lang="zh-TW" altLang="en-US" sz="2000" spc="300" dirty="0"/>
                <a:t>，反饋訊息被認為更可能分散注意力、難以理解、不精確和不可信，這對駕駛員的整體接受度產生負面影響</a:t>
              </a:r>
            </a:p>
          </p:txBody>
        </p:sp>
      </p:grpSp>
      <p:pic>
        <p:nvPicPr>
          <p:cNvPr id="15" name="圖片 14">
            <a:extLst>
              <a:ext uri="{FF2B5EF4-FFF2-40B4-BE49-F238E27FC236}">
                <a16:creationId xmlns:a16="http://schemas.microsoft.com/office/drawing/2014/main" id="{59700826-DE38-4562-8B48-D8C3E1490D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803" y="1548733"/>
            <a:ext cx="10826496" cy="225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358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5D9DDD4-1BB4-4D45-BA0E-2ACBE185C69A}"/>
              </a:ext>
            </a:extLst>
          </p:cNvPr>
          <p:cNvSpPr txBox="1"/>
          <p:nvPr/>
        </p:nvSpPr>
        <p:spPr>
          <a:xfrm>
            <a:off x="1237415" y="240631"/>
            <a:ext cx="8701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https://www-sciencedirect- com.libdb.yuntech.edu.tw:3001/science/article/pii/S0965856418300041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ED6CE56-845E-0C14-82E1-482E1479EA4C}"/>
              </a:ext>
            </a:extLst>
          </p:cNvPr>
          <p:cNvSpPr txBox="1"/>
          <p:nvPr/>
        </p:nvSpPr>
        <p:spPr>
          <a:xfrm>
            <a:off x="359923" y="836579"/>
            <a:ext cx="11638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/>
              <a:t>Result – </a:t>
            </a:r>
            <a:r>
              <a:rPr lang="en-US" altLang="zh-TW" sz="2200" b="1" dirty="0"/>
              <a:t>H2</a:t>
            </a:r>
            <a:r>
              <a:rPr lang="zh-TW" altLang="en-US" sz="2000" b="1" dirty="0"/>
              <a:t> </a:t>
            </a:r>
            <a:r>
              <a:rPr lang="en-US" altLang="zh-TW" sz="2000" b="1" dirty="0"/>
              <a:t>: </a:t>
            </a:r>
            <a:r>
              <a:rPr lang="en-US" altLang="zh-TW" sz="2000" spc="300" dirty="0"/>
              <a:t>HMI</a:t>
            </a:r>
            <a:r>
              <a:rPr lang="zh-TW" altLang="en-US" sz="2000" spc="300" dirty="0"/>
              <a:t>工作量隨著傳達給駕駛員的訊息量增加而增加，但不分散</a:t>
            </a:r>
            <a:r>
              <a:rPr lang="zh-TW" altLang="en-US" sz="2000" b="1" spc="300" dirty="0"/>
              <a:t>注意力</a:t>
            </a:r>
            <a:endParaRPr lang="zh-TW" altLang="en-US" sz="2000" b="1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4E4BB45-90BB-4FAA-8BAD-96988FDCF5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" y="1663413"/>
            <a:ext cx="11155680" cy="1710399"/>
          </a:xfrm>
          <a:prstGeom prst="rect">
            <a:avLst/>
          </a:prstGeom>
        </p:spPr>
      </p:pic>
      <p:grpSp>
        <p:nvGrpSpPr>
          <p:cNvPr id="11" name="群組 10">
            <a:extLst>
              <a:ext uri="{FF2B5EF4-FFF2-40B4-BE49-F238E27FC236}">
                <a16:creationId xmlns:a16="http://schemas.microsoft.com/office/drawing/2014/main" id="{B837BBB2-6379-4E65-A8D5-DD3413EB8C83}"/>
              </a:ext>
            </a:extLst>
          </p:cNvPr>
          <p:cNvGrpSpPr/>
          <p:nvPr/>
        </p:nvGrpSpPr>
        <p:grpSpPr>
          <a:xfrm>
            <a:off x="359924" y="3321563"/>
            <a:ext cx="11472152" cy="961930"/>
            <a:chOff x="359924" y="3554315"/>
            <a:chExt cx="11472152" cy="961930"/>
          </a:xfrm>
        </p:grpSpPr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3286A610-97B6-4C78-AB45-91E5B81748DC}"/>
                </a:ext>
              </a:extLst>
            </p:cNvPr>
            <p:cNvSpPr txBox="1"/>
            <p:nvPr/>
          </p:nvSpPr>
          <p:spPr>
            <a:xfrm>
              <a:off x="359924" y="3554315"/>
              <a:ext cx="9578504" cy="961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sz="2000" spc="300" dirty="0"/>
                <a:t>上表可看出，提供給駕駛員的訊息量增加時，平均分數也增加</a:t>
              </a:r>
              <a:endParaRPr lang="en-US" altLang="zh-TW" sz="2000" spc="300" dirty="0"/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sz="2000" spc="300" dirty="0"/>
                <a:t>每個介面對工作量有顯著的影響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76BD0263-6ACE-4A4A-86FA-AE5204B22F94}"/>
                </a:ext>
              </a:extLst>
            </p:cNvPr>
            <p:cNvSpPr/>
            <p:nvPr/>
          </p:nvSpPr>
          <p:spPr>
            <a:xfrm>
              <a:off x="4873141" y="4146913"/>
              <a:ext cx="695893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dirty="0"/>
                <a:t>(</a:t>
              </a:r>
              <a:r>
                <a:rPr lang="zh-TW" altLang="en-US" dirty="0"/>
                <a:t> </a:t>
              </a:r>
              <a:r>
                <a:rPr lang="en-US" altLang="zh-TW" dirty="0"/>
                <a:t>Wilks‘ Lambda = 0.56, </a:t>
              </a:r>
              <a:r>
                <a:rPr lang="en-US" altLang="zh-TW" i="1" dirty="0"/>
                <a:t>F</a:t>
              </a:r>
              <a:r>
                <a:rPr lang="en-US" altLang="zh-TW" dirty="0"/>
                <a:t> (3, 37) = 9.87, </a:t>
              </a:r>
              <a:r>
                <a:rPr lang="en-US" altLang="zh-TW" i="1" dirty="0"/>
                <a:t>p</a:t>
              </a:r>
              <a:r>
                <a:rPr lang="en-US" altLang="zh-TW" dirty="0"/>
                <a:t>  ≤ .001, </a:t>
              </a:r>
              <a:r>
                <a:rPr lang="el-GR" altLang="zh-TW" i="1" dirty="0"/>
                <a:t>η </a:t>
              </a:r>
              <a:r>
                <a:rPr lang="en-US" altLang="zh-TW" i="1" baseline="-25000" dirty="0"/>
                <a:t>p</a:t>
              </a:r>
              <a:r>
                <a:rPr lang="en-US" altLang="zh-TW" baseline="30000" dirty="0"/>
                <a:t> 2</a:t>
              </a:r>
              <a:r>
                <a:rPr lang="en-US" altLang="zh-TW" dirty="0"/>
                <a:t> = 0.44</a:t>
              </a:r>
              <a:r>
                <a:rPr lang="zh-TW" altLang="en-US" dirty="0"/>
                <a:t> </a:t>
              </a:r>
              <a:r>
                <a:rPr lang="en-US" altLang="zh-TW" dirty="0"/>
                <a:t>)</a:t>
              </a:r>
              <a:endParaRPr lang="zh-TW" altLang="en-US" dirty="0"/>
            </a:p>
          </p:txBody>
        </p:sp>
      </p:grpSp>
      <p:grpSp>
        <p:nvGrpSpPr>
          <p:cNvPr id="8" name="群組 7">
            <a:extLst>
              <a:ext uri="{FF2B5EF4-FFF2-40B4-BE49-F238E27FC236}">
                <a16:creationId xmlns:a16="http://schemas.microsoft.com/office/drawing/2014/main" id="{3214CCFA-EF8F-407B-B2FD-B055947397A8}"/>
              </a:ext>
            </a:extLst>
          </p:cNvPr>
          <p:cNvGrpSpPr/>
          <p:nvPr/>
        </p:nvGrpSpPr>
        <p:grpSpPr>
          <a:xfrm>
            <a:off x="693095" y="4361240"/>
            <a:ext cx="10805809" cy="668340"/>
            <a:chOff x="1144620" y="3451231"/>
            <a:chExt cx="9816329" cy="731096"/>
          </a:xfrm>
        </p:grpSpPr>
        <p:sp>
          <p:nvSpPr>
            <p:cNvPr id="9" name="矩形: 圓角 8">
              <a:extLst>
                <a:ext uri="{FF2B5EF4-FFF2-40B4-BE49-F238E27FC236}">
                  <a16:creationId xmlns:a16="http://schemas.microsoft.com/office/drawing/2014/main" id="{77BDD304-6DA4-4ADC-BC32-0B288B008CA4}"/>
                </a:ext>
              </a:extLst>
            </p:cNvPr>
            <p:cNvSpPr/>
            <p:nvPr/>
          </p:nvSpPr>
          <p:spPr>
            <a:xfrm>
              <a:off x="1144620" y="3451231"/>
              <a:ext cx="9816329" cy="73109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333F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120E48C7-E5F2-4E39-8DBE-FBA3214FDED0}"/>
                </a:ext>
              </a:extLst>
            </p:cNvPr>
            <p:cNvSpPr txBox="1"/>
            <p:nvPr/>
          </p:nvSpPr>
          <p:spPr>
            <a:xfrm>
              <a:off x="1324580" y="3597938"/>
              <a:ext cx="9636368" cy="43768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901700" indent="-901700"/>
              <a:r>
                <a:rPr lang="zh-TW" altLang="en-US" sz="2000" spc="300" dirty="0"/>
                <a:t>總結 </a:t>
              </a:r>
              <a:r>
                <a:rPr lang="en-US" altLang="zh-TW" sz="2000" spc="300" dirty="0"/>
                <a:t>:</a:t>
              </a:r>
              <a:r>
                <a:rPr lang="zh-TW" altLang="en-US" sz="2000" spc="300" dirty="0"/>
                <a:t> 研究結果</a:t>
              </a:r>
              <a:r>
                <a:rPr lang="zh-TW" altLang="en-US" sz="2000" b="1" spc="300" dirty="0"/>
                <a:t>支持</a:t>
              </a:r>
              <a:r>
                <a:rPr lang="en-US" altLang="zh-TW" sz="2000" b="1" spc="300" dirty="0"/>
                <a:t>H2</a:t>
              </a:r>
              <a:r>
                <a:rPr lang="zh-TW" altLang="en-US" sz="2000" spc="300" dirty="0"/>
                <a:t>，提供給駕駛員訊息量增加，使用該系統的工作量也增加</a:t>
              </a:r>
            </a:p>
          </p:txBody>
        </p:sp>
      </p:grpSp>
      <p:sp>
        <p:nvSpPr>
          <p:cNvPr id="12" name="矩形 11">
            <a:extLst>
              <a:ext uri="{FF2B5EF4-FFF2-40B4-BE49-F238E27FC236}">
                <a16:creationId xmlns:a16="http://schemas.microsoft.com/office/drawing/2014/main" id="{7CF13864-7558-4CC3-8FD9-B74E12C0DD1B}"/>
              </a:ext>
            </a:extLst>
          </p:cNvPr>
          <p:cNvSpPr/>
          <p:nvPr/>
        </p:nvSpPr>
        <p:spPr>
          <a:xfrm>
            <a:off x="359923" y="5093265"/>
            <a:ext cx="10413372" cy="1423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>
                <a:latin typeface="+mn-ea"/>
              </a:rPr>
              <a:t>成對評估</a:t>
            </a:r>
            <a:endParaRPr lang="en-US" altLang="zh-TW" sz="2000" spc="300" dirty="0">
              <a:latin typeface="+mn-ea"/>
            </a:endParaRPr>
          </a:p>
          <a:p>
            <a:pPr marL="342900" indent="222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spc="300" dirty="0">
                <a:latin typeface="+mn-ea"/>
              </a:rPr>
              <a:t>與僅建議</a:t>
            </a:r>
            <a:r>
              <a:rPr lang="en-US" altLang="zh-TW" sz="2000" spc="300" dirty="0">
                <a:latin typeface="+mn-ea"/>
              </a:rPr>
              <a:t>(p&lt;.001)</a:t>
            </a:r>
            <a:r>
              <a:rPr lang="zh-TW" altLang="en-US" sz="2000" spc="300" dirty="0">
                <a:latin typeface="+mn-ea"/>
              </a:rPr>
              <a:t>和僅反饋</a:t>
            </a:r>
            <a:r>
              <a:rPr lang="en-US" altLang="zh-TW" sz="2000" spc="300" dirty="0">
                <a:latin typeface="+mn-ea"/>
              </a:rPr>
              <a:t>(p&lt;.001)</a:t>
            </a:r>
            <a:r>
              <a:rPr lang="zh-TW" altLang="en-US" sz="2000" spc="300" dirty="0">
                <a:latin typeface="+mn-ea"/>
              </a:rPr>
              <a:t>相比，建議和反饋的工作量顯著增加</a:t>
            </a:r>
            <a:endParaRPr lang="en-US" altLang="zh-TW" sz="2000" spc="300" dirty="0">
              <a:latin typeface="+mn-ea"/>
            </a:endParaRPr>
          </a:p>
          <a:p>
            <a:pPr marL="342900" lvl="0" indent="22225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2000" spc="300" dirty="0">
                <a:latin typeface="+mn-ea"/>
              </a:rPr>
              <a:t>與僅建議</a:t>
            </a:r>
            <a:r>
              <a:rPr lang="en-US" altLang="zh-TW" sz="2000" spc="300" dirty="0">
                <a:latin typeface="+mn-ea"/>
              </a:rPr>
              <a:t>(p=.002)</a:t>
            </a:r>
            <a:r>
              <a:rPr lang="zh-TW" altLang="en-US" sz="2000" spc="300" dirty="0">
                <a:latin typeface="+mn-ea"/>
              </a:rPr>
              <a:t>和基線</a:t>
            </a:r>
            <a:r>
              <a:rPr lang="en-US" altLang="zh-TW" sz="2000" spc="300" dirty="0">
                <a:latin typeface="+mn-ea"/>
              </a:rPr>
              <a:t>(p&lt;.001)</a:t>
            </a:r>
            <a:r>
              <a:rPr lang="zh-TW" altLang="en-US" sz="2000" spc="300" dirty="0">
                <a:latin typeface="+mn-ea"/>
              </a:rPr>
              <a:t>相比，僅反饋的工作量顯著增加</a:t>
            </a:r>
            <a:endParaRPr lang="en-US" altLang="zh-TW" sz="2000" spc="3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5592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5D9DDD4-1BB4-4D45-BA0E-2ACBE185C69A}"/>
              </a:ext>
            </a:extLst>
          </p:cNvPr>
          <p:cNvSpPr txBox="1"/>
          <p:nvPr/>
        </p:nvSpPr>
        <p:spPr>
          <a:xfrm>
            <a:off x="1237415" y="240631"/>
            <a:ext cx="8701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https://www-sciencedirect- com.libdb.yuntech.edu.tw:3001/science/article/pii/S0965856418300041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A2B5F7A8-87E9-1244-2A36-67306A9EDE81}"/>
              </a:ext>
            </a:extLst>
          </p:cNvPr>
          <p:cNvSpPr txBox="1"/>
          <p:nvPr/>
        </p:nvSpPr>
        <p:spPr>
          <a:xfrm>
            <a:off x="359923" y="836579"/>
            <a:ext cx="10152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/>
              <a:t>Result – </a:t>
            </a:r>
            <a:r>
              <a:rPr lang="en-US" altLang="zh-TW" sz="2200" b="1" dirty="0"/>
              <a:t>H3</a:t>
            </a:r>
            <a:r>
              <a:rPr lang="zh-TW" altLang="en-US" sz="2000" b="1" dirty="0"/>
              <a:t> </a:t>
            </a:r>
            <a:r>
              <a:rPr lang="en-US" altLang="zh-TW" sz="2000" b="1" dirty="0"/>
              <a:t>:</a:t>
            </a:r>
            <a:r>
              <a:rPr lang="zh-TW" altLang="en-US" sz="2000" b="1" dirty="0"/>
              <a:t> </a:t>
            </a:r>
            <a:r>
              <a:rPr lang="zh-TW" altLang="en-US" sz="2000" spc="300" dirty="0"/>
              <a:t>生態安全</a:t>
            </a:r>
            <a:r>
              <a:rPr lang="zh-TW" altLang="en-US" sz="2000" b="1" spc="300" dirty="0"/>
              <a:t>駕駛行為</a:t>
            </a:r>
            <a:r>
              <a:rPr lang="zh-TW" altLang="en-US" sz="2000" spc="300" dirty="0"/>
              <a:t>隨著傳遞給駕駛員的訊息量增加而改善</a:t>
            </a:r>
            <a:endParaRPr lang="zh-TW" altLang="en-US" sz="2000" b="1" dirty="0"/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632F7213-DE0C-453F-AAF4-1FCF75DCE977}"/>
              </a:ext>
            </a:extLst>
          </p:cNvPr>
          <p:cNvGrpSpPr/>
          <p:nvPr/>
        </p:nvGrpSpPr>
        <p:grpSpPr>
          <a:xfrm>
            <a:off x="215997" y="1597188"/>
            <a:ext cx="11760005" cy="1937983"/>
            <a:chOff x="215997" y="1597188"/>
            <a:chExt cx="11760005" cy="1937983"/>
          </a:xfrm>
        </p:grpSpPr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CAEB40BF-0860-48D2-953B-20F5F39D8723}"/>
                </a:ext>
              </a:extLst>
            </p:cNvPr>
            <p:cNvSpPr txBox="1"/>
            <p:nvPr/>
          </p:nvSpPr>
          <p:spPr>
            <a:xfrm>
              <a:off x="215997" y="1597188"/>
              <a:ext cx="29097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u="sng" spc="300" dirty="0"/>
                <a:t>3-1</a:t>
              </a:r>
              <a:r>
                <a:rPr lang="zh-TW" altLang="en-US" sz="2000" b="1" u="sng" spc="300" dirty="0"/>
                <a:t> 油耗和行駛時間</a:t>
              </a:r>
            </a:p>
          </p:txBody>
        </p: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69972563-2D98-4879-AA1B-A86C64868C60}"/>
                </a:ext>
              </a:extLst>
            </p:cNvPr>
            <p:cNvSpPr txBox="1"/>
            <p:nvPr/>
          </p:nvSpPr>
          <p:spPr>
            <a:xfrm>
              <a:off x="215997" y="2111576"/>
              <a:ext cx="11760005" cy="14235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sz="2000" dirty="0"/>
                <a:t>與僅建議 </a:t>
              </a:r>
              <a:r>
                <a:rPr lang="en-US" altLang="zh-TW" sz="2000" dirty="0"/>
                <a:t>(p=.001) </a:t>
              </a:r>
              <a:r>
                <a:rPr lang="zh-TW" altLang="en-US" sz="2000" dirty="0"/>
                <a:t>或僅反饋 </a:t>
              </a:r>
              <a:r>
                <a:rPr lang="en-US" altLang="zh-TW" sz="2000" dirty="0"/>
                <a:t>(p</a:t>
              </a:r>
              <a:r>
                <a:rPr lang="zh-TW" altLang="en-US" sz="2000" dirty="0"/>
                <a:t> </a:t>
              </a:r>
              <a:r>
                <a:rPr lang="en-US" altLang="zh-TW" sz="2000" dirty="0"/>
                <a:t>=.005) </a:t>
              </a:r>
              <a:r>
                <a:rPr lang="zh-TW" altLang="en-US" sz="2000" dirty="0"/>
                <a:t>或基線 </a:t>
              </a:r>
              <a:r>
                <a:rPr lang="en-US" altLang="zh-TW" sz="2000" dirty="0"/>
                <a:t>(p&lt;.001) </a:t>
              </a:r>
              <a:r>
                <a:rPr lang="zh-TW" altLang="en-US" sz="2000" dirty="0"/>
                <a:t>相比</a:t>
              </a:r>
              <a:r>
                <a:rPr lang="zh-TW" altLang="en-US" sz="2000" spc="300" dirty="0"/>
                <a:t>在</a:t>
              </a:r>
              <a:r>
                <a:rPr lang="zh-TW" altLang="en-US" sz="2000" b="1" spc="300" dirty="0"/>
                <a:t>使用建議和反饋的時，油耗最少</a:t>
              </a:r>
              <a:endParaRPr lang="en-US" altLang="zh-TW" sz="2000" b="1" spc="300" dirty="0"/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sz="2000" spc="300" dirty="0"/>
                <a:t>與基線</a:t>
              </a:r>
              <a:r>
                <a:rPr lang="en-US" altLang="zh-TW" sz="2000" spc="300" dirty="0"/>
                <a:t>(p&lt;.001)</a:t>
              </a:r>
              <a:r>
                <a:rPr lang="zh-TW" altLang="en-US" sz="2000" spc="300" dirty="0"/>
                <a:t>相比，</a:t>
              </a:r>
              <a:r>
                <a:rPr lang="zh-TW" altLang="en-US" sz="2000" b="1" spc="300" dirty="0"/>
                <a:t>僅建議</a:t>
              </a:r>
              <a:r>
                <a:rPr lang="zh-TW" altLang="en-US" sz="2000" spc="300" dirty="0"/>
                <a:t>跟</a:t>
              </a:r>
              <a:r>
                <a:rPr lang="zh-TW" altLang="en-US" sz="2000" b="1" spc="300" dirty="0"/>
                <a:t>建議和反饋的行駛時間更長</a:t>
              </a:r>
              <a:endParaRPr lang="en-US" altLang="zh-TW" sz="2000" b="1" spc="300" dirty="0"/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sz="2000" spc="300" dirty="0"/>
                <a:t>與僅建議相比</a:t>
              </a:r>
              <a:r>
                <a:rPr lang="en-US" altLang="zh-TW" sz="2000" spc="300" dirty="0"/>
                <a:t>(p=.004)</a:t>
              </a:r>
              <a:r>
                <a:rPr lang="zh-TW" altLang="en-US" sz="2000" b="1" spc="300" dirty="0"/>
                <a:t>，僅反饋的行駛時間更長</a:t>
              </a:r>
            </a:p>
          </p:txBody>
        </p:sp>
      </p:grpSp>
      <p:grpSp>
        <p:nvGrpSpPr>
          <p:cNvPr id="9" name="群組 8">
            <a:extLst>
              <a:ext uri="{FF2B5EF4-FFF2-40B4-BE49-F238E27FC236}">
                <a16:creationId xmlns:a16="http://schemas.microsoft.com/office/drawing/2014/main" id="{B74801E9-D48F-4D2C-A019-13E5769A15AB}"/>
              </a:ext>
            </a:extLst>
          </p:cNvPr>
          <p:cNvGrpSpPr/>
          <p:nvPr/>
        </p:nvGrpSpPr>
        <p:grpSpPr>
          <a:xfrm>
            <a:off x="215997" y="3789404"/>
            <a:ext cx="11760005" cy="2399648"/>
            <a:chOff x="215997" y="1597188"/>
            <a:chExt cx="11760005" cy="2399648"/>
          </a:xfrm>
        </p:grpSpPr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0CD8BDEA-CC7F-44D6-9BEE-C737A44A2306}"/>
                </a:ext>
              </a:extLst>
            </p:cNvPr>
            <p:cNvSpPr txBox="1"/>
            <p:nvPr/>
          </p:nvSpPr>
          <p:spPr>
            <a:xfrm>
              <a:off x="215997" y="1597188"/>
              <a:ext cx="17299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u="sng" spc="300" dirty="0"/>
                <a:t>3-2</a:t>
              </a:r>
              <a:r>
                <a:rPr lang="zh-TW" altLang="en-US" sz="2000" b="1" u="sng" spc="300" dirty="0"/>
                <a:t> 加速度</a:t>
              </a:r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B9A42352-31F5-4904-AD5D-5692311839C8}"/>
                </a:ext>
              </a:extLst>
            </p:cNvPr>
            <p:cNvSpPr txBox="1"/>
            <p:nvPr/>
          </p:nvSpPr>
          <p:spPr>
            <a:xfrm>
              <a:off x="215997" y="2111576"/>
              <a:ext cx="11760005" cy="1885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sz="2000" spc="300" dirty="0"/>
                <a:t>與基線相比，</a:t>
              </a:r>
              <a:r>
                <a:rPr lang="zh-TW" altLang="en-US" sz="2000" b="1" spc="300" dirty="0"/>
                <a:t>建議和反饋的加速更平穩</a:t>
              </a:r>
              <a:endParaRPr lang="en-US" altLang="zh-TW" sz="2000" b="1" spc="300" dirty="0"/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sz="2000" spc="300" dirty="0"/>
                <a:t>與僅建議相比，</a:t>
              </a:r>
              <a:r>
                <a:rPr lang="zh-TW" altLang="en-US" sz="2000" b="1" spc="300" dirty="0"/>
                <a:t>僅反饋的加速度更平穩</a:t>
              </a:r>
              <a:endParaRPr lang="en-US" altLang="zh-TW" sz="2000" b="1" spc="300" dirty="0"/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sz="2000" spc="300" dirty="0"/>
                <a:t>與僅建議或僅反饋相比，</a:t>
              </a:r>
              <a:r>
                <a:rPr lang="zh-TW" altLang="en-US" sz="2000" b="1" spc="300" dirty="0"/>
                <a:t>建議和反饋的踏板位置可變性更小</a:t>
              </a:r>
              <a:endParaRPr lang="en-US" altLang="zh-TW" sz="2000" b="1" spc="300" dirty="0"/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sz="2000" spc="300" dirty="0"/>
                <a:t>與所有介面相比，</a:t>
              </a:r>
              <a:r>
                <a:rPr lang="zh-TW" altLang="en-US" sz="2000" b="1" spc="300" dirty="0"/>
                <a:t>建議和反饋的最大加速度明顯較低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415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5D9DDD4-1BB4-4D45-BA0E-2ACBE185C69A}"/>
              </a:ext>
            </a:extLst>
          </p:cNvPr>
          <p:cNvSpPr txBox="1"/>
          <p:nvPr/>
        </p:nvSpPr>
        <p:spPr>
          <a:xfrm>
            <a:off x="1237415" y="240631"/>
            <a:ext cx="8701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https://www-sciencedirect- com.libdb.yuntech.edu.tw:3001/science/article/pii/S0965856418300041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0BB5D98-F19C-4781-963F-68D7052602D0}"/>
              </a:ext>
            </a:extLst>
          </p:cNvPr>
          <p:cNvSpPr txBox="1"/>
          <p:nvPr/>
        </p:nvSpPr>
        <p:spPr>
          <a:xfrm>
            <a:off x="359923" y="836579"/>
            <a:ext cx="10152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/>
              <a:t>Result – </a:t>
            </a:r>
            <a:r>
              <a:rPr lang="en-US" altLang="zh-TW" sz="2200" b="1" dirty="0"/>
              <a:t>H3</a:t>
            </a:r>
            <a:r>
              <a:rPr lang="zh-TW" altLang="en-US" sz="2000" b="1" dirty="0"/>
              <a:t> </a:t>
            </a:r>
            <a:r>
              <a:rPr lang="en-US" altLang="zh-TW" sz="2000" b="1" dirty="0"/>
              <a:t>:</a:t>
            </a:r>
            <a:r>
              <a:rPr lang="zh-TW" altLang="en-US" sz="2000" b="1" dirty="0"/>
              <a:t> </a:t>
            </a:r>
            <a:r>
              <a:rPr lang="zh-TW" altLang="en-US" sz="2000" spc="300" dirty="0"/>
              <a:t>生態安全</a:t>
            </a:r>
            <a:r>
              <a:rPr lang="zh-TW" altLang="en-US" sz="2000" b="1" spc="300" dirty="0"/>
              <a:t>駕駛行為</a:t>
            </a:r>
            <a:r>
              <a:rPr lang="zh-TW" altLang="en-US" sz="2000" spc="300" dirty="0"/>
              <a:t>隨著傳遞給駕駛員的訊息量增加而改善</a:t>
            </a:r>
            <a:endParaRPr lang="zh-TW" altLang="en-US" sz="2000" b="1" dirty="0"/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0769FFA0-B93B-493B-A190-91464AAC93F5}"/>
              </a:ext>
            </a:extLst>
          </p:cNvPr>
          <p:cNvGrpSpPr/>
          <p:nvPr/>
        </p:nvGrpSpPr>
        <p:grpSpPr>
          <a:xfrm>
            <a:off x="215997" y="1597188"/>
            <a:ext cx="11760005" cy="4246307"/>
            <a:chOff x="215997" y="1597188"/>
            <a:chExt cx="11760005" cy="4246307"/>
          </a:xfrm>
        </p:grpSpPr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2A1E5087-C017-44A9-B7A1-A410B4020626}"/>
                </a:ext>
              </a:extLst>
            </p:cNvPr>
            <p:cNvSpPr txBox="1"/>
            <p:nvPr/>
          </p:nvSpPr>
          <p:spPr>
            <a:xfrm>
              <a:off x="215997" y="1597188"/>
              <a:ext cx="14350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u="sng" spc="300" dirty="0"/>
                <a:t>3-3</a:t>
              </a:r>
              <a:r>
                <a:rPr lang="zh-TW" altLang="en-US" sz="2000" b="1" u="sng" spc="300" dirty="0"/>
                <a:t> 減速</a:t>
              </a:r>
            </a:p>
          </p:txBody>
        </p:sp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67350AC2-E229-491F-8C08-F8ED4ECBB6E7}"/>
                </a:ext>
              </a:extLst>
            </p:cNvPr>
            <p:cNvSpPr txBox="1"/>
            <p:nvPr/>
          </p:nvSpPr>
          <p:spPr>
            <a:xfrm>
              <a:off x="215997" y="2111576"/>
              <a:ext cx="11760005" cy="3731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sz="2000" spc="300" dirty="0"/>
                <a:t>在交通訊號煞車事件中</a:t>
              </a:r>
              <a:r>
                <a:rPr lang="en-US" altLang="zh-TW" sz="2000" spc="300" dirty="0"/>
                <a:t>(</a:t>
              </a:r>
              <a:r>
                <a:rPr lang="zh-TW" altLang="en-US" sz="2000" spc="300" dirty="0"/>
                <a:t>綠燈變紅燈時</a:t>
              </a:r>
              <a:r>
                <a:rPr lang="en-US" altLang="zh-TW" sz="2000" spc="300" dirty="0"/>
                <a:t>)</a:t>
              </a:r>
            </a:p>
            <a:p>
              <a:pPr marL="342900" indent="22225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000" spc="300" dirty="0"/>
                <a:t>所有介面對減速變量都沒有顯著影響</a:t>
              </a:r>
              <a:endParaRPr lang="en-US" altLang="zh-TW" sz="2000" spc="300" dirty="0"/>
            </a:p>
            <a:p>
              <a:pPr indent="2667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sz="2000" spc="300" dirty="0"/>
                <a:t>在</a:t>
              </a:r>
              <a:r>
                <a:rPr lang="en-US" altLang="zh-TW" sz="2000" spc="300" dirty="0"/>
                <a:t>STOP</a:t>
              </a:r>
              <a:r>
                <a:rPr lang="zh-TW" altLang="en-US" sz="2000" spc="300" dirty="0"/>
                <a:t>標誌煞車事件中</a:t>
              </a:r>
              <a:r>
                <a:rPr lang="en-US" altLang="zh-TW" sz="2000" spc="300" dirty="0"/>
                <a:t>(</a:t>
              </a:r>
              <a:r>
                <a:rPr lang="zh-TW" altLang="en-US" sz="2000" spc="300" dirty="0"/>
                <a:t>交叉路口接近</a:t>
              </a:r>
              <a:r>
                <a:rPr lang="en-US" altLang="zh-TW" sz="2000" spc="300" dirty="0"/>
                <a:t>STOP</a:t>
              </a:r>
              <a:r>
                <a:rPr lang="zh-TW" altLang="en-US" sz="2000" spc="300" dirty="0"/>
                <a:t>標誌時</a:t>
              </a:r>
              <a:r>
                <a:rPr lang="en-US" altLang="zh-TW" sz="2000" spc="300" dirty="0"/>
                <a:t>)</a:t>
              </a:r>
            </a:p>
            <a:p>
              <a:pPr marL="534988" indent="-169863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000" spc="300" dirty="0"/>
                <a:t>所有介面對煞車使用的標準差、最大煞車和煞車使用曲線的面積都有顯著影響，對平均煞車只有輕微顯著影響</a:t>
              </a:r>
              <a:endParaRPr lang="en-US" altLang="zh-TW" sz="2000" spc="300" dirty="0"/>
            </a:p>
            <a:p>
              <a:pPr marL="534988" indent="-169863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000" spc="300" dirty="0"/>
                <a:t>與所有條件相比，</a:t>
              </a:r>
              <a:r>
                <a:rPr lang="zh-TW" altLang="en-US" sz="2000" b="1" spc="300" dirty="0"/>
                <a:t>建議和反饋的煞車可變性較小</a:t>
              </a:r>
              <a:endParaRPr lang="en-US" altLang="zh-TW" sz="2000" b="1" spc="300" dirty="0"/>
            </a:p>
            <a:p>
              <a:pPr marL="534988" indent="-169863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000" spc="300" dirty="0"/>
                <a:t>與僅反饋和僅建議相比，</a:t>
              </a:r>
              <a:r>
                <a:rPr lang="zh-TW" altLang="en-US" sz="2000" b="1" spc="300" dirty="0"/>
                <a:t>建議和反饋的最大限度煞車顯著降低</a:t>
              </a:r>
              <a:endParaRPr lang="en-US" altLang="zh-TW" sz="2000" b="1" spc="300" dirty="0"/>
            </a:p>
            <a:p>
              <a:pPr marL="534988" indent="-169863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000" spc="300" dirty="0"/>
                <a:t>與僅反饋相比，</a:t>
              </a:r>
              <a:r>
                <a:rPr lang="zh-TW" altLang="en-US" sz="2000" b="1" spc="300" dirty="0"/>
                <a:t>建議和反饋的煞車明顯更順暢</a:t>
              </a:r>
              <a:endParaRPr lang="en-US" altLang="zh-TW" sz="2000" b="1" spc="3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64385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5D9DDD4-1BB4-4D45-BA0E-2ACBE185C69A}"/>
              </a:ext>
            </a:extLst>
          </p:cNvPr>
          <p:cNvSpPr txBox="1"/>
          <p:nvPr/>
        </p:nvSpPr>
        <p:spPr>
          <a:xfrm>
            <a:off x="1237415" y="240631"/>
            <a:ext cx="8701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https://www-sciencedirect- com.libdb.yuntech.edu.tw:3001/science/article/pii/S0965856418300041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0BB5D98-F19C-4781-963F-68D7052602D0}"/>
              </a:ext>
            </a:extLst>
          </p:cNvPr>
          <p:cNvSpPr txBox="1"/>
          <p:nvPr/>
        </p:nvSpPr>
        <p:spPr>
          <a:xfrm>
            <a:off x="359923" y="836579"/>
            <a:ext cx="10152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/>
              <a:t>Result – </a:t>
            </a:r>
            <a:r>
              <a:rPr lang="en-US" altLang="zh-TW" sz="2200" b="1" dirty="0"/>
              <a:t>H3</a:t>
            </a:r>
            <a:r>
              <a:rPr lang="zh-TW" altLang="en-US" sz="2000" b="1" dirty="0"/>
              <a:t> </a:t>
            </a:r>
            <a:r>
              <a:rPr lang="en-US" altLang="zh-TW" sz="2000" b="1" dirty="0"/>
              <a:t>:</a:t>
            </a:r>
            <a:r>
              <a:rPr lang="zh-TW" altLang="en-US" sz="2000" b="1" dirty="0"/>
              <a:t> </a:t>
            </a:r>
            <a:r>
              <a:rPr lang="zh-TW" altLang="en-US" sz="2000" spc="300" dirty="0"/>
              <a:t>生態安全</a:t>
            </a:r>
            <a:r>
              <a:rPr lang="zh-TW" altLang="en-US" sz="2000" b="1" spc="300" dirty="0"/>
              <a:t>駕駛行為</a:t>
            </a:r>
            <a:r>
              <a:rPr lang="zh-TW" altLang="en-US" sz="2000" spc="300" dirty="0"/>
              <a:t>隨著傳遞給駕駛員的訊息量增加而改善</a:t>
            </a:r>
            <a:endParaRPr lang="zh-TW" altLang="en-US" sz="2000" b="1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21D853F-63C9-41BA-AF38-ABCB630114C7}"/>
              </a:ext>
            </a:extLst>
          </p:cNvPr>
          <p:cNvSpPr txBox="1"/>
          <p:nvPr/>
        </p:nvSpPr>
        <p:spPr>
          <a:xfrm>
            <a:off x="215997" y="1597188"/>
            <a:ext cx="2909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u="sng" spc="300" dirty="0"/>
              <a:t>3-4</a:t>
            </a:r>
            <a:r>
              <a:rPr lang="zh-TW" altLang="en-US" sz="2000" b="1" u="sng" spc="300" dirty="0"/>
              <a:t> 超速和車頭時距</a:t>
            </a: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8DCD754-87F6-4A74-9E7F-A70CD00FB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881459"/>
              </p:ext>
            </p:extLst>
          </p:nvPr>
        </p:nvGraphicFramePr>
        <p:xfrm>
          <a:off x="533400" y="2111576"/>
          <a:ext cx="11125200" cy="4313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3450">
                  <a:extLst>
                    <a:ext uri="{9D8B030D-6E8A-4147-A177-3AD203B41FA5}">
                      <a16:colId xmlns:a16="http://schemas.microsoft.com/office/drawing/2014/main" val="366423769"/>
                    </a:ext>
                  </a:extLst>
                </a:gridCol>
                <a:gridCol w="6381750">
                  <a:extLst>
                    <a:ext uri="{9D8B030D-6E8A-4147-A177-3AD203B41FA5}">
                      <a16:colId xmlns:a16="http://schemas.microsoft.com/office/drawing/2014/main" val="938339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bg1"/>
                          </a:solidFill>
                        </a:rPr>
                        <a:t>限速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</a:rPr>
                        <a:t>40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</a:rPr>
                        <a:t>公里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</a:rPr>
                        <a:t>小時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bg1"/>
                          </a:solidFill>
                        </a:rPr>
                        <a:t>限速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</a:rPr>
                        <a:t>公里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</a:rPr>
                        <a:t>小時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771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/>
                        <a:t>超速行為較少，</a:t>
                      </a:r>
                      <a:endParaRPr lang="en-US" altLang="zh-TW" sz="2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/>
                        <a:t>在所有介面下約</a:t>
                      </a:r>
                      <a:r>
                        <a:rPr lang="en-US" altLang="zh-TW" sz="2000" dirty="0"/>
                        <a:t>5.5%~8.1%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/>
                        <a:t>超速行為較多，</a:t>
                      </a:r>
                      <a:endParaRPr lang="en-US" altLang="zh-TW" sz="2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/>
                        <a:t>在三種介面下約</a:t>
                      </a:r>
                      <a:r>
                        <a:rPr lang="en-US" altLang="zh-TW" sz="2000" dirty="0"/>
                        <a:t>16.5%~18.1%</a:t>
                      </a:r>
                      <a:r>
                        <a:rPr lang="zh-TW" altLang="en-US" sz="2000" dirty="0"/>
                        <a:t>，在基線有</a:t>
                      </a:r>
                      <a:r>
                        <a:rPr lang="en-US" altLang="zh-TW" sz="2000" dirty="0"/>
                        <a:t>26.1%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277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/>
                        <a:t>比限速高出</a:t>
                      </a:r>
                      <a:r>
                        <a:rPr lang="en-US" altLang="zh-TW" sz="2000" dirty="0"/>
                        <a:t>8.6~16.3</a:t>
                      </a:r>
                      <a:r>
                        <a:rPr lang="zh-TW" altLang="en-US" sz="2000" dirty="0"/>
                        <a:t>公里</a:t>
                      </a:r>
                      <a:r>
                        <a:rPr lang="en-US" altLang="zh-TW" sz="2000" dirty="0"/>
                        <a:t>/</a:t>
                      </a:r>
                      <a:r>
                        <a:rPr lang="zh-TW" altLang="en-US" sz="2000" dirty="0"/>
                        <a:t>小時</a:t>
                      </a:r>
                      <a:endParaRPr lang="en-US" altLang="zh-TW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/>
                        <a:t>比限速高出</a:t>
                      </a:r>
                      <a:r>
                        <a:rPr lang="en-US" altLang="zh-TW" sz="2000" dirty="0"/>
                        <a:t>1.8~4.3</a:t>
                      </a:r>
                      <a:r>
                        <a:rPr lang="zh-TW" altLang="en-US" sz="2000" dirty="0"/>
                        <a:t>公里</a:t>
                      </a:r>
                      <a:r>
                        <a:rPr lang="en-US" altLang="zh-TW" sz="2000" dirty="0"/>
                        <a:t>/</a:t>
                      </a:r>
                      <a:r>
                        <a:rPr lang="zh-TW" altLang="en-US" sz="2000" dirty="0"/>
                        <a:t>小時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46056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1981200" indent="-1981200">
                        <a:lnSpc>
                          <a:spcPct val="150000"/>
                        </a:lnSpc>
                      </a:pPr>
                      <a:r>
                        <a:rPr lang="zh-TW" altLang="en-US" sz="2000" b="0" dirty="0">
                          <a:solidFill>
                            <a:sysClr val="windowText" lastClr="000000"/>
                          </a:solidFill>
                        </a:rPr>
                        <a:t>超速時間百分比 </a:t>
                      </a:r>
                      <a:r>
                        <a:rPr lang="en-US" altLang="zh-TW" sz="2000" b="0" dirty="0">
                          <a:solidFill>
                            <a:sysClr val="windowText" lastClr="000000"/>
                          </a:solidFill>
                        </a:rPr>
                        <a:t>:</a:t>
                      </a:r>
                      <a:r>
                        <a:rPr lang="zh-TW" altLang="en-US" sz="2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n-US" altLang="zh-TW" sz="2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1981200" indent="-1981200">
                        <a:lnSpc>
                          <a:spcPct val="150000"/>
                        </a:lnSpc>
                      </a:pPr>
                      <a:r>
                        <a:rPr lang="en-US" altLang="zh-TW" sz="2000" b="0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  <a:r>
                        <a:rPr lang="zh-TW" altLang="en-US" sz="2000" b="0" dirty="0">
                          <a:solidFill>
                            <a:sysClr val="windowText" lastClr="000000"/>
                          </a:solidFill>
                        </a:rPr>
                        <a:t>公里</a:t>
                      </a:r>
                      <a:r>
                        <a:rPr lang="en-US" altLang="zh-TW" sz="2000" b="0" dirty="0">
                          <a:solidFill>
                            <a:sysClr val="windowText" lastClr="000000"/>
                          </a:solidFill>
                        </a:rPr>
                        <a:t>/</a:t>
                      </a:r>
                      <a:r>
                        <a:rPr lang="zh-TW" altLang="en-US" sz="2000" b="0" dirty="0">
                          <a:solidFill>
                            <a:sysClr val="windowText" lastClr="000000"/>
                          </a:solidFill>
                        </a:rPr>
                        <a:t>小時 </a:t>
                      </a:r>
                      <a:r>
                        <a:rPr lang="en-US" altLang="zh-TW" sz="2000" b="0" dirty="0">
                          <a:solidFill>
                            <a:sysClr val="windowText" lastClr="000000"/>
                          </a:solidFill>
                        </a:rPr>
                        <a:t>:</a:t>
                      </a:r>
                      <a:r>
                        <a:rPr lang="zh-TW" altLang="en-US" sz="2000" b="0" dirty="0">
                          <a:solidFill>
                            <a:sysClr val="windowText" lastClr="000000"/>
                          </a:solidFill>
                        </a:rPr>
                        <a:t> 與僅建議</a:t>
                      </a:r>
                      <a:r>
                        <a:rPr lang="en-US" altLang="zh-TW" sz="2000" b="0" dirty="0">
                          <a:solidFill>
                            <a:sysClr val="windowText" lastClr="000000"/>
                          </a:solidFill>
                        </a:rPr>
                        <a:t>(p=.007)</a:t>
                      </a:r>
                      <a:r>
                        <a:rPr lang="zh-TW" altLang="en-US" sz="2000" b="0" dirty="0">
                          <a:solidFill>
                            <a:sysClr val="windowText" lastClr="000000"/>
                          </a:solidFill>
                        </a:rPr>
                        <a:t>或基線</a:t>
                      </a:r>
                      <a:r>
                        <a:rPr lang="en-US" altLang="zh-TW" sz="2000" b="0" dirty="0">
                          <a:solidFill>
                            <a:sysClr val="windowText" lastClr="000000"/>
                          </a:solidFill>
                        </a:rPr>
                        <a:t>(p=.006)</a:t>
                      </a:r>
                      <a:r>
                        <a:rPr lang="zh-TW" altLang="en-US" sz="2000" b="0" dirty="0">
                          <a:solidFill>
                            <a:sysClr val="windowText" lastClr="000000"/>
                          </a:solidFill>
                        </a:rPr>
                        <a:t>相比，在建議和反饋下超過限速的時間較少</a:t>
                      </a:r>
                      <a:endParaRPr lang="en-US" altLang="zh-TW" sz="2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1981200" indent="-1981200">
                        <a:lnSpc>
                          <a:spcPct val="150000"/>
                        </a:lnSpc>
                      </a:pPr>
                      <a:r>
                        <a:rPr lang="en-US" altLang="zh-TW" sz="2000" b="0" dirty="0">
                          <a:solidFill>
                            <a:sysClr val="windowText" lastClr="000000"/>
                          </a:solidFill>
                        </a:rPr>
                        <a:t>60</a:t>
                      </a:r>
                      <a:r>
                        <a:rPr lang="zh-TW" altLang="en-US" sz="2000" b="0" dirty="0">
                          <a:solidFill>
                            <a:sysClr val="windowText" lastClr="000000"/>
                          </a:solidFill>
                        </a:rPr>
                        <a:t>公里</a:t>
                      </a:r>
                      <a:r>
                        <a:rPr lang="en-US" altLang="zh-TW" sz="2000" b="0" dirty="0">
                          <a:solidFill>
                            <a:sysClr val="windowText" lastClr="000000"/>
                          </a:solidFill>
                        </a:rPr>
                        <a:t>/</a:t>
                      </a:r>
                      <a:r>
                        <a:rPr lang="zh-TW" altLang="en-US" sz="2000" b="0" dirty="0">
                          <a:solidFill>
                            <a:sysClr val="windowText" lastClr="000000"/>
                          </a:solidFill>
                        </a:rPr>
                        <a:t>小時 </a:t>
                      </a:r>
                      <a:r>
                        <a:rPr lang="en-US" altLang="zh-TW" sz="2000" b="0" dirty="0">
                          <a:solidFill>
                            <a:sysClr val="windowText" lastClr="000000"/>
                          </a:solidFill>
                        </a:rPr>
                        <a:t>:</a:t>
                      </a:r>
                      <a:r>
                        <a:rPr lang="zh-TW" altLang="en-US" sz="2000" b="0" dirty="0">
                          <a:solidFill>
                            <a:sysClr val="windowText" lastClr="000000"/>
                          </a:solidFill>
                        </a:rPr>
                        <a:t> 與基線相比，其他三種介面超過限速的時間明顯減少</a:t>
                      </a:r>
                      <a:endParaRPr lang="en-US" altLang="zh-TW" sz="2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8891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2000" dirty="0">
                          <a:solidFill>
                            <a:sysClr val="windowText" lastClr="000000"/>
                          </a:solidFill>
                        </a:rPr>
                        <a:t>最大速度 </a:t>
                      </a:r>
                      <a:r>
                        <a:rPr lang="en-US" altLang="zh-TW" sz="2000" dirty="0">
                          <a:solidFill>
                            <a:sysClr val="windowText" lastClr="000000"/>
                          </a:solidFill>
                        </a:rPr>
                        <a:t>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2000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  <a:r>
                        <a:rPr lang="zh-TW" altLang="en-US" sz="2000" dirty="0">
                          <a:solidFill>
                            <a:sysClr val="windowText" lastClr="000000"/>
                          </a:solidFill>
                        </a:rPr>
                        <a:t>公里</a:t>
                      </a:r>
                      <a:r>
                        <a:rPr lang="en-US" altLang="zh-TW" sz="2000" dirty="0">
                          <a:solidFill>
                            <a:sysClr val="windowText" lastClr="000000"/>
                          </a:solidFill>
                        </a:rPr>
                        <a:t>/</a:t>
                      </a:r>
                      <a:r>
                        <a:rPr lang="zh-TW" altLang="en-US" sz="2000" dirty="0">
                          <a:solidFill>
                            <a:sysClr val="windowText" lastClr="000000"/>
                          </a:solidFill>
                        </a:rPr>
                        <a:t>小時 </a:t>
                      </a:r>
                      <a:r>
                        <a:rPr lang="en-US" altLang="zh-TW" sz="2000" dirty="0">
                          <a:solidFill>
                            <a:sysClr val="windowText" lastClr="000000"/>
                          </a:solidFill>
                        </a:rPr>
                        <a:t>:</a:t>
                      </a:r>
                      <a:r>
                        <a:rPr lang="zh-TW" altLang="en-US" sz="2000" dirty="0">
                          <a:solidFill>
                            <a:sysClr val="windowText" lastClr="000000"/>
                          </a:solidFill>
                        </a:rPr>
                        <a:t> 與所有其他界介面相比，建議和反饋的最大速度明顯較低</a:t>
                      </a:r>
                      <a:endParaRPr lang="en-US" altLang="zh-TW" sz="20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2000" dirty="0">
                          <a:solidFill>
                            <a:sysClr val="windowText" lastClr="000000"/>
                          </a:solidFill>
                        </a:rPr>
                        <a:t>60</a:t>
                      </a:r>
                      <a:r>
                        <a:rPr lang="zh-TW" altLang="en-US" sz="2000" dirty="0">
                          <a:solidFill>
                            <a:sysClr val="windowText" lastClr="000000"/>
                          </a:solidFill>
                        </a:rPr>
                        <a:t>公里</a:t>
                      </a:r>
                      <a:r>
                        <a:rPr lang="en-US" altLang="zh-TW" sz="2000" dirty="0">
                          <a:solidFill>
                            <a:sysClr val="windowText" lastClr="000000"/>
                          </a:solidFill>
                        </a:rPr>
                        <a:t>/</a:t>
                      </a:r>
                      <a:r>
                        <a:rPr lang="zh-TW" altLang="en-US" sz="2000" dirty="0">
                          <a:solidFill>
                            <a:sysClr val="windowText" lastClr="000000"/>
                          </a:solidFill>
                        </a:rPr>
                        <a:t>小時 </a:t>
                      </a:r>
                      <a:r>
                        <a:rPr lang="en-US" altLang="zh-TW" sz="2000" dirty="0">
                          <a:solidFill>
                            <a:sysClr val="windowText" lastClr="000000"/>
                          </a:solidFill>
                        </a:rPr>
                        <a:t>: </a:t>
                      </a:r>
                      <a:r>
                        <a:rPr lang="zh-TW" altLang="en-US" sz="2000" dirty="0">
                          <a:solidFill>
                            <a:sysClr val="windowText" lastClr="000000"/>
                          </a:solidFill>
                        </a:rPr>
                        <a:t>與基線相比，僅反饋和僅建議的平均速度均顯著降低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855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822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89410A-ACA3-2909-70EF-037669BA2E3E}"/>
              </a:ext>
            </a:extLst>
          </p:cNvPr>
          <p:cNvSpPr txBox="1"/>
          <p:nvPr/>
        </p:nvSpPr>
        <p:spPr>
          <a:xfrm>
            <a:off x="359923" y="836579"/>
            <a:ext cx="3101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/>
              <a:t>Introduction</a:t>
            </a:r>
            <a:endParaRPr lang="zh-TW" altLang="en-US" sz="3600" b="1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E142FAF-4536-B04F-9A8A-560AB94F246C}"/>
              </a:ext>
            </a:extLst>
          </p:cNvPr>
          <p:cNvSpPr txBox="1"/>
          <p:nvPr/>
        </p:nvSpPr>
        <p:spPr>
          <a:xfrm>
            <a:off x="1237415" y="240631"/>
            <a:ext cx="8701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https://www-sciencedirect- com.libdb.yuntech.edu.tw:3001/science/article/pii/S0965856418300041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13C2CAC-D1A6-D674-B9DC-645032743EFC}"/>
              </a:ext>
            </a:extLst>
          </p:cNvPr>
          <p:cNvSpPr txBox="1"/>
          <p:nvPr/>
        </p:nvSpPr>
        <p:spPr>
          <a:xfrm>
            <a:off x="583660" y="1421430"/>
            <a:ext cx="10933889" cy="9619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新興技術為運輸行業和汽車製造商提供了機會，以幫助減少機動車輛對環境的影響，如電動汽車或自動駕駛</a:t>
            </a:r>
            <a:r>
              <a:rPr lang="nl-NL" altLang="zh-TW" sz="2000" dirty="0"/>
              <a:t>(Fagnant and Kockelman, 2015; Wadud et al., 2016)</a:t>
            </a:r>
            <a:endParaRPr lang="zh-TW" altLang="en-US" sz="2000" spc="3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BA9384F2-A184-F877-49BF-340EBDFBD951}"/>
              </a:ext>
            </a:extLst>
          </p:cNvPr>
          <p:cNvSpPr txBox="1"/>
          <p:nvPr/>
        </p:nvSpPr>
        <p:spPr>
          <a:xfrm>
            <a:off x="583660" y="2389972"/>
            <a:ext cx="10933889" cy="9619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>
                <a:highlight>
                  <a:srgbClr val="FFFF00"/>
                </a:highlight>
              </a:rPr>
              <a:t>生態駕駛</a:t>
            </a:r>
            <a:r>
              <a:rPr lang="zh-TW" altLang="en-US" sz="2000" spc="300" dirty="0"/>
              <a:t>已被證明是一種具有成本效益且更快速減少燃料消耗和排放的方式</a:t>
            </a:r>
            <a:r>
              <a:rPr lang="en-US" altLang="zh-TW" sz="2000" spc="300" dirty="0"/>
              <a:t>(</a:t>
            </a:r>
            <a:r>
              <a:rPr lang="da-DK" altLang="zh-TW" sz="2000" dirty="0"/>
              <a:t> Barkenbus, 2010; Jonkers et al., 2016; McIlroy et al., 2014; Vaezipour et al., 2015)</a:t>
            </a:r>
            <a:endParaRPr lang="zh-TW" altLang="en-US" sz="2000" spc="300" dirty="0"/>
          </a:p>
        </p:txBody>
      </p: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C060729D-CCCC-5E7E-B285-B8565D65A664}"/>
              </a:ext>
            </a:extLst>
          </p:cNvPr>
          <p:cNvGrpSpPr/>
          <p:nvPr/>
        </p:nvGrpSpPr>
        <p:grpSpPr>
          <a:xfrm>
            <a:off x="1140335" y="3505425"/>
            <a:ext cx="9691129" cy="2052728"/>
            <a:chOff x="1208429" y="3569859"/>
            <a:chExt cx="9691129" cy="2052728"/>
          </a:xfrm>
        </p:grpSpPr>
        <p:sp>
          <p:nvSpPr>
            <p:cNvPr id="21" name="矩形: 圓角 20">
              <a:extLst>
                <a:ext uri="{FF2B5EF4-FFF2-40B4-BE49-F238E27FC236}">
                  <a16:creationId xmlns:a16="http://schemas.microsoft.com/office/drawing/2014/main" id="{043BCD98-093F-E64B-8C4E-605DF2624293}"/>
                </a:ext>
              </a:extLst>
            </p:cNvPr>
            <p:cNvSpPr/>
            <p:nvPr/>
          </p:nvSpPr>
          <p:spPr>
            <a:xfrm>
              <a:off x="1208429" y="3569859"/>
              <a:ext cx="9691129" cy="205272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333F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0" name="群組 9">
              <a:extLst>
                <a:ext uri="{FF2B5EF4-FFF2-40B4-BE49-F238E27FC236}">
                  <a16:creationId xmlns:a16="http://schemas.microsoft.com/office/drawing/2014/main" id="{DC8027E4-0E14-6C57-E84F-584940D32B81}"/>
                </a:ext>
              </a:extLst>
            </p:cNvPr>
            <p:cNvGrpSpPr/>
            <p:nvPr/>
          </p:nvGrpSpPr>
          <p:grpSpPr>
            <a:xfrm>
              <a:off x="1466695" y="3706058"/>
              <a:ext cx="9167817" cy="1811297"/>
              <a:chOff x="834622" y="3940810"/>
              <a:chExt cx="7782900" cy="1823705"/>
            </a:xfrm>
          </p:grpSpPr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3C3C7ED8-B7A7-56F8-E12F-A4571B545F4B}"/>
                  </a:ext>
                </a:extLst>
              </p:cNvPr>
              <p:cNvSpPr txBox="1"/>
              <p:nvPr/>
            </p:nvSpPr>
            <p:spPr>
              <a:xfrm>
                <a:off x="834622" y="3940810"/>
                <a:ext cx="7782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000" dirty="0"/>
                  <a:t>生態駕駛是三個層次決策的結果 </a:t>
                </a:r>
                <a:r>
                  <a:rPr lang="en-US" altLang="zh-TW" sz="2000" dirty="0"/>
                  <a:t>(</a:t>
                </a:r>
                <a:r>
                  <a:rPr lang="en-US" altLang="zh-TW" sz="2000" dirty="0" err="1"/>
                  <a:t>Alam</a:t>
                </a:r>
                <a:r>
                  <a:rPr lang="en-US" altLang="zh-TW" sz="2000" dirty="0"/>
                  <a:t> and </a:t>
                </a:r>
                <a:r>
                  <a:rPr lang="en-US" altLang="zh-TW" sz="2000" dirty="0" err="1"/>
                  <a:t>McNabola</a:t>
                </a:r>
                <a:r>
                  <a:rPr lang="en-US" altLang="zh-TW" sz="2000" dirty="0"/>
                  <a:t>, 2014)</a:t>
                </a:r>
                <a:r>
                  <a:rPr lang="zh-TW" altLang="en-US" sz="2000" dirty="0"/>
                  <a:t> </a:t>
                </a:r>
                <a:r>
                  <a:rPr lang="en-US" altLang="zh-TW" sz="2000" dirty="0"/>
                  <a:t>:</a:t>
                </a:r>
                <a:endParaRPr lang="zh-TW" altLang="en-US" sz="2000" dirty="0"/>
              </a:p>
            </p:txBody>
          </p:sp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C499D65E-1223-BC3F-098B-68394DFA53DB}"/>
                  </a:ext>
                </a:extLst>
              </p:cNvPr>
              <p:cNvSpPr txBox="1"/>
              <p:nvPr/>
            </p:nvSpPr>
            <p:spPr>
              <a:xfrm>
                <a:off x="1211527" y="4340920"/>
                <a:ext cx="4822154" cy="1423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zh-TW" altLang="en-US" sz="2000" dirty="0"/>
                  <a:t>策略決策 </a:t>
                </a:r>
                <a:r>
                  <a:rPr lang="en-US" altLang="zh-TW" sz="2000" dirty="0"/>
                  <a:t>e.g.</a:t>
                </a:r>
                <a:r>
                  <a:rPr lang="zh-TW" altLang="en-US" sz="2000" dirty="0"/>
                  <a:t> 車輛選擇、維護計畫</a:t>
                </a:r>
                <a:r>
                  <a:rPr lang="en-US" altLang="zh-TW" sz="2000" dirty="0"/>
                  <a:t> </a:t>
                </a:r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zh-TW" altLang="en-US" sz="2000" dirty="0"/>
                  <a:t>戰術決策 </a:t>
                </a:r>
                <a:r>
                  <a:rPr lang="en-US" altLang="zh-TW" sz="2000" dirty="0"/>
                  <a:t>e.g. </a:t>
                </a:r>
                <a:r>
                  <a:rPr lang="zh-TW" altLang="en-US" sz="2000" dirty="0"/>
                  <a:t>路線選擇、車輛裝載</a:t>
                </a:r>
                <a:endParaRPr lang="en-US" altLang="zh-TW" sz="2000" dirty="0"/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zh-TW" altLang="en-US" sz="2000" dirty="0"/>
                  <a:t>操作決策 </a:t>
                </a:r>
                <a:r>
                  <a:rPr lang="en-US" altLang="zh-TW" sz="2000" dirty="0"/>
                  <a:t>e.g. </a:t>
                </a:r>
                <a:r>
                  <a:rPr lang="zh-TW" altLang="en-US" sz="2000" dirty="0"/>
                  <a:t>駕駛風格</a:t>
                </a:r>
                <a:r>
                  <a:rPr lang="en-US" altLang="zh-TW" sz="2000" dirty="0"/>
                  <a:t>(</a:t>
                </a:r>
                <a:r>
                  <a:rPr lang="zh-TW" altLang="en-US" sz="2000" dirty="0"/>
                  <a:t>方式</a:t>
                </a:r>
                <a:r>
                  <a:rPr lang="en-US" altLang="zh-TW" sz="2000" dirty="0"/>
                  <a:t>)</a:t>
                </a:r>
                <a:endParaRPr lang="zh-TW" altLang="en-US" sz="2000" dirty="0"/>
              </a:p>
            </p:txBody>
          </p:sp>
        </p:grpSp>
      </p:grp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B80D44A4-75C6-A8F0-376E-40ED651FC999}"/>
              </a:ext>
            </a:extLst>
          </p:cNvPr>
          <p:cNvSpPr txBox="1"/>
          <p:nvPr/>
        </p:nvSpPr>
        <p:spPr>
          <a:xfrm>
            <a:off x="583659" y="5606793"/>
            <a:ext cx="10933889" cy="9619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許多研究表明，使用車載</a:t>
            </a:r>
            <a:r>
              <a:rPr lang="en-US" altLang="zh-TW" sz="2000" dirty="0"/>
              <a:t>HMI</a:t>
            </a:r>
            <a:r>
              <a:rPr lang="zh-TW" altLang="en-US" sz="2000" spc="300" dirty="0"/>
              <a:t>有可能支持和鼓勵生態駕駛和安全駕駛</a:t>
            </a:r>
            <a:endParaRPr lang="en-US" altLang="zh-TW" sz="2000" spc="300" dirty="0"/>
          </a:p>
          <a:p>
            <a:pPr marL="273050">
              <a:lnSpc>
                <a:spcPct val="150000"/>
              </a:lnSpc>
            </a:pPr>
            <a:r>
              <a:rPr lang="en-US" altLang="zh-TW" sz="2000" dirty="0"/>
              <a:t>(</a:t>
            </a:r>
            <a:r>
              <a:rPr lang="en-US" altLang="zh-TW" sz="2000" dirty="0" err="1"/>
              <a:t>Ecodriver</a:t>
            </a:r>
            <a:r>
              <a:rPr lang="en-US" altLang="zh-TW" sz="2000" dirty="0"/>
              <a:t>, 2011; Huang et al., 2005; </a:t>
            </a:r>
            <a:r>
              <a:rPr lang="en-US" altLang="zh-TW" sz="2000" dirty="0" err="1"/>
              <a:t>Kurani</a:t>
            </a:r>
            <a:r>
              <a:rPr lang="en-US" altLang="zh-TW" sz="2000" dirty="0"/>
              <a:t> et al., 2013; McIlroy et al., 2017)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28291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5D9DDD4-1BB4-4D45-BA0E-2ACBE185C69A}"/>
              </a:ext>
            </a:extLst>
          </p:cNvPr>
          <p:cNvSpPr txBox="1"/>
          <p:nvPr/>
        </p:nvSpPr>
        <p:spPr>
          <a:xfrm>
            <a:off x="1237415" y="240631"/>
            <a:ext cx="8701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https://www-sciencedirect- com.libdb.yuntech.edu.tw:3001/science/article/pii/S0965856418300041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0BB5D98-F19C-4781-963F-68D7052602D0}"/>
              </a:ext>
            </a:extLst>
          </p:cNvPr>
          <p:cNvSpPr txBox="1"/>
          <p:nvPr/>
        </p:nvSpPr>
        <p:spPr>
          <a:xfrm>
            <a:off x="359923" y="836579"/>
            <a:ext cx="10152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/>
              <a:t>Result – </a:t>
            </a:r>
            <a:r>
              <a:rPr lang="en-US" altLang="zh-TW" sz="2200" b="1" dirty="0"/>
              <a:t>H3</a:t>
            </a:r>
            <a:r>
              <a:rPr lang="zh-TW" altLang="en-US" sz="2000" b="1" dirty="0"/>
              <a:t> </a:t>
            </a:r>
            <a:r>
              <a:rPr lang="en-US" altLang="zh-TW" sz="2000" b="1" dirty="0"/>
              <a:t>:</a:t>
            </a:r>
            <a:r>
              <a:rPr lang="zh-TW" altLang="en-US" sz="2000" b="1" dirty="0"/>
              <a:t> </a:t>
            </a:r>
            <a:r>
              <a:rPr lang="zh-TW" altLang="en-US" sz="2000" spc="300" dirty="0"/>
              <a:t>生態安全</a:t>
            </a:r>
            <a:r>
              <a:rPr lang="zh-TW" altLang="en-US" sz="2000" b="1" spc="300" dirty="0"/>
              <a:t>駕駛行為</a:t>
            </a:r>
            <a:r>
              <a:rPr lang="zh-TW" altLang="en-US" sz="2000" spc="300" dirty="0"/>
              <a:t>隨著傳遞給駕駛員的訊息量增加而改善</a:t>
            </a:r>
            <a:endParaRPr lang="zh-TW" altLang="en-US" sz="2000" b="1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21D853F-63C9-41BA-AF38-ABCB630114C7}"/>
              </a:ext>
            </a:extLst>
          </p:cNvPr>
          <p:cNvSpPr txBox="1"/>
          <p:nvPr/>
        </p:nvSpPr>
        <p:spPr>
          <a:xfrm>
            <a:off x="215997" y="1597188"/>
            <a:ext cx="2909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u="sng" spc="300" dirty="0"/>
              <a:t>3-4</a:t>
            </a:r>
            <a:r>
              <a:rPr lang="zh-TW" altLang="en-US" sz="2000" b="1" u="sng" spc="300" dirty="0"/>
              <a:t> 超速和車頭時距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F48E9DD-4C5A-41C4-BCE3-18A921044706}"/>
              </a:ext>
            </a:extLst>
          </p:cNvPr>
          <p:cNvSpPr txBox="1"/>
          <p:nvPr/>
        </p:nvSpPr>
        <p:spPr>
          <a:xfrm>
            <a:off x="359923" y="2144398"/>
            <a:ext cx="5840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與基線相比，建議和反饋的車距明顯較大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63C7BC5-A6D8-4345-AD5B-130E4B2B29C8}"/>
              </a:ext>
            </a:extLst>
          </p:cNvPr>
          <p:cNvSpPr txBox="1"/>
          <p:nvPr/>
        </p:nvSpPr>
        <p:spPr>
          <a:xfrm>
            <a:off x="706331" y="2533626"/>
            <a:ext cx="10987303" cy="961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spc="300" dirty="0"/>
              <a:t>從分析的數值可看出，駕駛員通常與前車保持相當大的距離，最低平均距離為</a:t>
            </a:r>
            <a:r>
              <a:rPr lang="en-US" altLang="zh-TW" sz="2000" spc="300" dirty="0"/>
              <a:t>6.5</a:t>
            </a:r>
            <a:r>
              <a:rPr lang="zh-TW" altLang="en-US" sz="2000" spc="300" dirty="0"/>
              <a:t>秒</a:t>
            </a:r>
            <a:endParaRPr lang="en-US" altLang="zh-TW" sz="2000" spc="300" dirty="0"/>
          </a:p>
          <a:p>
            <a:pPr>
              <a:lnSpc>
                <a:spcPct val="150000"/>
              </a:lnSpc>
            </a:pPr>
            <a:r>
              <a:rPr lang="en-US" altLang="zh-TW" sz="2000" spc="300" dirty="0"/>
              <a:t>(</a:t>
            </a:r>
            <a:r>
              <a:rPr lang="zh-TW" altLang="en-US" sz="2000" spc="300" dirty="0"/>
              <a:t>澳大利亞的道路規則建議為</a:t>
            </a:r>
            <a:r>
              <a:rPr lang="en-US" altLang="zh-TW" sz="2000" spc="300" dirty="0"/>
              <a:t>2.5</a:t>
            </a:r>
            <a:r>
              <a:rPr lang="zh-TW" altLang="en-US" sz="2000" spc="300" dirty="0"/>
              <a:t>秒</a:t>
            </a:r>
            <a:r>
              <a:rPr lang="en-US" altLang="zh-TW" sz="2000" spc="300" dirty="0"/>
              <a:t>)</a:t>
            </a:r>
            <a:endParaRPr lang="zh-TW" altLang="en-US" sz="2000" spc="300" dirty="0"/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A4D03DFE-F5AC-4EBB-974C-8C31580F1786}"/>
              </a:ext>
            </a:extLst>
          </p:cNvPr>
          <p:cNvGrpSpPr/>
          <p:nvPr/>
        </p:nvGrpSpPr>
        <p:grpSpPr>
          <a:xfrm>
            <a:off x="693095" y="3759130"/>
            <a:ext cx="10805809" cy="1108726"/>
            <a:chOff x="1144620" y="3290651"/>
            <a:chExt cx="9816329" cy="1212833"/>
          </a:xfrm>
        </p:grpSpPr>
        <p:sp>
          <p:nvSpPr>
            <p:cNvPr id="9" name="矩形: 圓角 8">
              <a:extLst>
                <a:ext uri="{FF2B5EF4-FFF2-40B4-BE49-F238E27FC236}">
                  <a16:creationId xmlns:a16="http://schemas.microsoft.com/office/drawing/2014/main" id="{07A001AA-2DDC-4366-8D4D-D7915A9469B9}"/>
                </a:ext>
              </a:extLst>
            </p:cNvPr>
            <p:cNvSpPr/>
            <p:nvPr/>
          </p:nvSpPr>
          <p:spPr>
            <a:xfrm>
              <a:off x="1144620" y="3290651"/>
              <a:ext cx="9816329" cy="121283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333F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TW" altLang="en-US" dirty="0"/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D8E9D617-DCF7-41CE-957F-5B43AE585B09}"/>
                </a:ext>
              </a:extLst>
            </p:cNvPr>
            <p:cNvSpPr txBox="1"/>
            <p:nvPr/>
          </p:nvSpPr>
          <p:spPr>
            <a:xfrm>
              <a:off x="1324580" y="3290651"/>
              <a:ext cx="9636368" cy="105225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901700" indent="-901700">
                <a:lnSpc>
                  <a:spcPct val="150000"/>
                </a:lnSpc>
              </a:pPr>
              <a:r>
                <a:rPr lang="zh-TW" altLang="en-US" sz="2000" spc="300" dirty="0"/>
                <a:t>總結 </a:t>
              </a:r>
              <a:r>
                <a:rPr lang="en-US" altLang="zh-TW" sz="2000" spc="300" dirty="0"/>
                <a:t>:</a:t>
              </a:r>
              <a:r>
                <a:rPr lang="zh-TW" altLang="en-US" sz="2000" spc="300" dirty="0"/>
                <a:t> 研究結果</a:t>
              </a:r>
              <a:r>
                <a:rPr lang="zh-TW" altLang="en-US" sz="2000" b="1" spc="300" dirty="0"/>
                <a:t>支持</a:t>
              </a:r>
              <a:r>
                <a:rPr lang="en-US" altLang="zh-TW" sz="2000" b="1" spc="300" dirty="0"/>
                <a:t>H3</a:t>
              </a:r>
              <a:r>
                <a:rPr lang="zh-TW" altLang="en-US" sz="2000" spc="300" dirty="0"/>
                <a:t>，該假設隨著系統通過建議和反饋向駕駛員提供的訊息量增加，最生態安全駕駛行為的積極影響也會增加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6188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54154C4E-AD46-4F6E-B12B-10E817109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445" y="2111576"/>
            <a:ext cx="9957109" cy="2824042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02CA4EEC-1821-4D9A-8FF9-007580FAF9E7}"/>
              </a:ext>
            </a:extLst>
          </p:cNvPr>
          <p:cNvSpPr txBox="1"/>
          <p:nvPr/>
        </p:nvSpPr>
        <p:spPr>
          <a:xfrm>
            <a:off x="359923" y="836579"/>
            <a:ext cx="10152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/>
              <a:t>Result – </a:t>
            </a:r>
            <a:r>
              <a:rPr lang="en-US" altLang="zh-TW" sz="2200" b="1" dirty="0"/>
              <a:t>H3</a:t>
            </a:r>
            <a:r>
              <a:rPr lang="zh-TW" altLang="en-US" sz="2000" b="1" dirty="0"/>
              <a:t> </a:t>
            </a:r>
            <a:r>
              <a:rPr lang="en-US" altLang="zh-TW" sz="2000" b="1" dirty="0"/>
              <a:t>:</a:t>
            </a:r>
            <a:r>
              <a:rPr lang="zh-TW" altLang="en-US" sz="2000" b="1" dirty="0"/>
              <a:t> </a:t>
            </a:r>
            <a:r>
              <a:rPr lang="zh-TW" altLang="en-US" sz="2000" spc="300" dirty="0"/>
              <a:t>生態安全</a:t>
            </a:r>
            <a:r>
              <a:rPr lang="zh-TW" altLang="en-US" sz="2000" b="1" spc="300" dirty="0"/>
              <a:t>駕駛行為</a:t>
            </a:r>
            <a:r>
              <a:rPr lang="zh-TW" altLang="en-US" sz="2000" spc="300" dirty="0"/>
              <a:t>隨著傳遞給駕駛員的訊息量增加而改善</a:t>
            </a:r>
            <a:endParaRPr lang="zh-TW" altLang="en-US" sz="2000" b="1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3C1C8F5E-94A0-4B01-8A24-47BBCCC46112}"/>
              </a:ext>
            </a:extLst>
          </p:cNvPr>
          <p:cNvSpPr txBox="1"/>
          <p:nvPr/>
        </p:nvSpPr>
        <p:spPr>
          <a:xfrm>
            <a:off x="215997" y="1597188"/>
            <a:ext cx="3204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u="sng" spc="300" dirty="0"/>
              <a:t>3-5</a:t>
            </a:r>
            <a:r>
              <a:rPr lang="zh-TW" altLang="en-US" sz="2000" b="1" u="sng" spc="300" dirty="0"/>
              <a:t> 駕駛體驗的真實感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2F148D6-DF05-4FBC-8B0A-CFAA41F84B2A}"/>
              </a:ext>
            </a:extLst>
          </p:cNvPr>
          <p:cNvSpPr txBox="1"/>
          <p:nvPr/>
        </p:nvSpPr>
        <p:spPr>
          <a:xfrm>
            <a:off x="478945" y="5049896"/>
            <a:ext cx="8789586" cy="14235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受測者對模擬器體驗保持中立的看法</a:t>
            </a:r>
            <a:endParaRPr lang="en-US" altLang="zh-TW" sz="2000" spc="3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在轉向和速度保持方面的體驗較好</a:t>
            </a:r>
            <a:endParaRPr lang="en-US" altLang="zh-TW" sz="2000" spc="3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煞車體驗不太好，這可能是因為煞車和減速行為的影響最不明顯</a:t>
            </a:r>
          </a:p>
        </p:txBody>
      </p:sp>
    </p:spTree>
    <p:extLst>
      <p:ext uri="{BB962C8B-B14F-4D97-AF65-F5344CB8AC3E}">
        <p14:creationId xmlns:p14="http://schemas.microsoft.com/office/powerpoint/2010/main" val="1708935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5D9DDD4-1BB4-4D45-BA0E-2ACBE185C69A}"/>
              </a:ext>
            </a:extLst>
          </p:cNvPr>
          <p:cNvSpPr txBox="1"/>
          <p:nvPr/>
        </p:nvSpPr>
        <p:spPr>
          <a:xfrm>
            <a:off x="1237415" y="240631"/>
            <a:ext cx="8701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https://www-sciencedirect- com.libdb.yuntech.edu.tw:3001/science/article/pii/S0965856418300041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FA2AAF0-E918-4D34-8EE0-ABC4EE5E72CD}"/>
              </a:ext>
            </a:extLst>
          </p:cNvPr>
          <p:cNvSpPr txBox="1"/>
          <p:nvPr/>
        </p:nvSpPr>
        <p:spPr>
          <a:xfrm>
            <a:off x="359923" y="836579"/>
            <a:ext cx="2646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/>
              <a:t>Discussion</a:t>
            </a:r>
            <a:endParaRPr lang="zh-TW" altLang="en-US" sz="2000" b="1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57512A9-7E25-4DAC-AB91-FA29F5F06FF6}"/>
              </a:ext>
            </a:extLst>
          </p:cNvPr>
          <p:cNvSpPr txBox="1"/>
          <p:nvPr/>
        </p:nvSpPr>
        <p:spPr>
          <a:xfrm>
            <a:off x="359923" y="1530251"/>
            <a:ext cx="11405357" cy="4655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所有介面都證明是可用的、易於使用的、有用的。這也加強了在開發新技術時採用以用戶為中心的設計方法</a:t>
            </a:r>
            <a:r>
              <a:rPr lang="en-US" altLang="zh-TW" dirty="0"/>
              <a:t>(Francois et al.,2017; Maguire, 2001; </a:t>
            </a:r>
            <a:r>
              <a:rPr lang="en-US" altLang="zh-TW" dirty="0" err="1"/>
              <a:t>Vilimek</a:t>
            </a:r>
            <a:r>
              <a:rPr lang="en-US" altLang="zh-TW" dirty="0"/>
              <a:t> and Keinath, 2014)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研究也顯示僅建議的介面可用性、易用性、滿意度更高</a:t>
            </a:r>
            <a:endParaRPr lang="en-US" altLang="zh-TW" sz="2000" spc="3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僅反饋比僅建議更容易讓人分心和沮喪</a:t>
            </a:r>
            <a:endParaRPr lang="en-US" altLang="zh-TW" sz="2000" spc="3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與基線相比，建議和反饋又耗降低</a:t>
            </a:r>
            <a:r>
              <a:rPr lang="en-US" altLang="zh-TW" sz="2000" spc="300" dirty="0"/>
              <a:t>(6.7%)</a:t>
            </a:r>
            <a:r>
              <a:rPr lang="zh-TW" altLang="en-US" sz="2000" spc="300" dirty="0"/>
              <a:t>、加速平穩</a:t>
            </a:r>
            <a:r>
              <a:rPr lang="en-US" altLang="zh-TW" sz="2000" spc="300" dirty="0"/>
              <a:t>(33%)</a:t>
            </a:r>
            <a:r>
              <a:rPr lang="zh-TW" altLang="en-US" sz="2000" spc="300" dirty="0"/>
              <a:t>、減速平穩</a:t>
            </a:r>
            <a:r>
              <a:rPr lang="en-US" altLang="zh-TW" sz="2000" spc="300" dirty="0"/>
              <a:t>(25.1%)</a:t>
            </a:r>
            <a:r>
              <a:rPr lang="zh-TW" altLang="en-US" sz="2000" spc="300" dirty="0"/>
              <a:t>、超速行為減少</a:t>
            </a:r>
            <a:r>
              <a:rPr lang="en-US" altLang="zh-TW" sz="2000" spc="300" dirty="0"/>
              <a:t>(2%)</a:t>
            </a:r>
            <a:r>
              <a:rPr lang="zh-TW" altLang="en-US" sz="2000" spc="300" dirty="0"/>
              <a:t>和車距改閃</a:t>
            </a:r>
            <a:r>
              <a:rPr lang="en-US" altLang="zh-TW" sz="2000" spc="300" dirty="0"/>
              <a:t>(16.7%)</a:t>
            </a:r>
            <a:r>
              <a:rPr lang="zh-TW" altLang="en-US" sz="2000" spc="300" dirty="0"/>
              <a:t>，這些結果與之前的研究一致，該研究油耗減少</a:t>
            </a:r>
            <a:r>
              <a:rPr lang="en-US" altLang="zh-TW" sz="2000" spc="300" dirty="0"/>
              <a:t>5%~30%</a:t>
            </a:r>
            <a:r>
              <a:rPr lang="zh-TW" altLang="en-US" sz="2000" spc="300" dirty="0"/>
              <a:t>，具體取決於交通狀況</a:t>
            </a:r>
            <a:r>
              <a:rPr lang="en-US" altLang="zh-TW" sz="2000" dirty="0"/>
              <a:t>(</a:t>
            </a:r>
            <a:r>
              <a:rPr lang="en-US" altLang="zh-TW" sz="2000" dirty="0" err="1"/>
              <a:t>Alam</a:t>
            </a:r>
            <a:r>
              <a:rPr lang="zh-TW" altLang="en-US" sz="2000" dirty="0"/>
              <a:t> </a:t>
            </a:r>
            <a:r>
              <a:rPr lang="en-US" altLang="zh-TW" sz="2000" dirty="0"/>
              <a:t>and </a:t>
            </a:r>
            <a:r>
              <a:rPr lang="en-US" altLang="zh-TW" sz="2000" dirty="0" err="1"/>
              <a:t>McNabola</a:t>
            </a:r>
            <a:r>
              <a:rPr lang="en-US" altLang="zh-TW" sz="2000" dirty="0"/>
              <a:t>, 2014; </a:t>
            </a:r>
            <a:r>
              <a:rPr lang="en-US" altLang="zh-TW" sz="2000" dirty="0" err="1"/>
              <a:t>Barkenbus</a:t>
            </a:r>
            <a:r>
              <a:rPr lang="en-US" altLang="zh-TW" sz="2000" dirty="0"/>
              <a:t>, 2010; McIlroy et al., 2017)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與</a:t>
            </a:r>
            <a:r>
              <a:rPr lang="en-US" altLang="zh-TW" sz="2000" spc="300" dirty="0"/>
              <a:t>40</a:t>
            </a:r>
            <a:r>
              <a:rPr lang="zh-TW" altLang="en-US" sz="2000" spc="300" dirty="0"/>
              <a:t>公里</a:t>
            </a:r>
            <a:r>
              <a:rPr lang="en-US" altLang="zh-TW" sz="2000" spc="300" dirty="0"/>
              <a:t>/</a:t>
            </a:r>
            <a:r>
              <a:rPr lang="zh-TW" altLang="en-US" sz="2000" spc="300" dirty="0"/>
              <a:t>小時區域相比，</a:t>
            </a:r>
            <a:r>
              <a:rPr lang="en-US" altLang="zh-TW" sz="2000" spc="300" dirty="0"/>
              <a:t>60 </a:t>
            </a:r>
            <a:r>
              <a:rPr lang="zh-TW" altLang="en-US" sz="2000" spc="300" dirty="0"/>
              <a:t>公里</a:t>
            </a:r>
            <a:r>
              <a:rPr lang="en-US" altLang="zh-TW" sz="2000" spc="300" dirty="0"/>
              <a:t>/</a:t>
            </a:r>
            <a:r>
              <a:rPr lang="zh-TW" altLang="en-US" sz="2000" spc="300" dirty="0"/>
              <a:t>小時區域超速行為較少，這與過去的研究結果一致</a:t>
            </a:r>
            <a:r>
              <a:rPr lang="en-US" altLang="zh-TW" sz="2000" dirty="0"/>
              <a:t>(</a:t>
            </a:r>
            <a:r>
              <a:rPr lang="en-US" altLang="zh-TW" sz="2000" dirty="0" err="1"/>
              <a:t>Soole</a:t>
            </a:r>
            <a:r>
              <a:rPr lang="en-US" altLang="zh-TW" sz="2000" dirty="0"/>
              <a:t>, 2012; Transport and Main Roads, 2014)</a:t>
            </a:r>
          </a:p>
        </p:txBody>
      </p:sp>
    </p:spTree>
    <p:extLst>
      <p:ext uri="{BB962C8B-B14F-4D97-AF65-F5344CB8AC3E}">
        <p14:creationId xmlns:p14="http://schemas.microsoft.com/office/powerpoint/2010/main" val="97815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CDFF7376-A51B-8850-7EF8-C02E4909D4FD}"/>
              </a:ext>
            </a:extLst>
          </p:cNvPr>
          <p:cNvSpPr txBox="1"/>
          <p:nvPr/>
        </p:nvSpPr>
        <p:spPr>
          <a:xfrm>
            <a:off x="235086" y="2770967"/>
            <a:ext cx="11721829" cy="1316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6000" b="1" dirty="0"/>
              <a:t>Thank you</a:t>
            </a:r>
            <a:endParaRPr lang="zh-TW" altLang="en-US" sz="6000" b="1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59A287A-8865-2CEB-8BD5-D407FE4DE583}"/>
              </a:ext>
            </a:extLst>
          </p:cNvPr>
          <p:cNvSpPr txBox="1"/>
          <p:nvPr/>
        </p:nvSpPr>
        <p:spPr>
          <a:xfrm>
            <a:off x="1237415" y="240631"/>
            <a:ext cx="8701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https://www-sciencedirect- com.libdb.yuntech.edu.tw:3001/science/article/pii/S0965856418300041</a:t>
            </a:r>
          </a:p>
        </p:txBody>
      </p:sp>
    </p:spTree>
    <p:extLst>
      <p:ext uri="{BB962C8B-B14F-4D97-AF65-F5344CB8AC3E}">
        <p14:creationId xmlns:p14="http://schemas.microsoft.com/office/powerpoint/2010/main" val="1359499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61705D64-34B1-4EB4-B9CD-CB165FA55292}"/>
              </a:ext>
            </a:extLst>
          </p:cNvPr>
          <p:cNvSpPr txBox="1"/>
          <p:nvPr/>
        </p:nvSpPr>
        <p:spPr>
          <a:xfrm>
            <a:off x="1237415" y="240631"/>
            <a:ext cx="8701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https://www-sciencedirect- com.libdb.yuntech.edu.tw:3001/science/article/pii/S0965856418300041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EA372533-2ACD-4198-3098-C78B9E42520C}"/>
              </a:ext>
            </a:extLst>
          </p:cNvPr>
          <p:cNvSpPr txBox="1"/>
          <p:nvPr/>
        </p:nvSpPr>
        <p:spPr>
          <a:xfrm>
            <a:off x="359923" y="836579"/>
            <a:ext cx="3101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/>
              <a:t>Introduction</a:t>
            </a:r>
            <a:endParaRPr lang="zh-TW" altLang="en-US" sz="3600" b="1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EA7775C-83BB-A2EB-1735-24DCA1247B41}"/>
              </a:ext>
            </a:extLst>
          </p:cNvPr>
          <p:cNvSpPr txBox="1"/>
          <p:nvPr/>
        </p:nvSpPr>
        <p:spPr>
          <a:xfrm>
            <a:off x="580415" y="1414814"/>
            <a:ext cx="10933889" cy="9619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目前有提供生態駕駛或安全駕駛的方式有</a:t>
            </a:r>
            <a:r>
              <a:rPr lang="zh-TW" altLang="en-US" sz="2000" spc="300" dirty="0">
                <a:solidFill>
                  <a:srgbClr val="FF0000"/>
                </a:solidFill>
              </a:rPr>
              <a:t>建議</a:t>
            </a:r>
            <a:r>
              <a:rPr lang="en-US" altLang="zh-TW" sz="2000" spc="300" dirty="0">
                <a:solidFill>
                  <a:srgbClr val="FF0000"/>
                </a:solidFill>
              </a:rPr>
              <a:t>(</a:t>
            </a:r>
            <a:r>
              <a:rPr lang="zh-TW" altLang="en-US" sz="2000" spc="300" dirty="0">
                <a:solidFill>
                  <a:srgbClr val="FF0000"/>
                </a:solidFill>
              </a:rPr>
              <a:t>鼓勵駕駛員</a:t>
            </a:r>
            <a:r>
              <a:rPr lang="en-US" altLang="zh-TW" sz="2000" spc="300" dirty="0">
                <a:solidFill>
                  <a:srgbClr val="FF0000"/>
                </a:solidFill>
              </a:rPr>
              <a:t>)</a:t>
            </a:r>
            <a:r>
              <a:rPr lang="zh-TW" altLang="en-US" sz="2000" spc="300" dirty="0"/>
              <a:t>或</a:t>
            </a:r>
            <a:r>
              <a:rPr lang="zh-TW" altLang="en-US" sz="2000" spc="300" dirty="0">
                <a:solidFill>
                  <a:srgbClr val="FF0000"/>
                </a:solidFill>
              </a:rPr>
              <a:t>反饋</a:t>
            </a:r>
            <a:r>
              <a:rPr lang="en-US" altLang="zh-TW" sz="2000" spc="300" dirty="0">
                <a:solidFill>
                  <a:srgbClr val="FF0000"/>
                </a:solidFill>
              </a:rPr>
              <a:t>(</a:t>
            </a:r>
            <a:r>
              <a:rPr lang="zh-TW" altLang="en-US" sz="2000" spc="300" dirty="0">
                <a:solidFill>
                  <a:srgbClr val="FF0000"/>
                </a:solidFill>
              </a:rPr>
              <a:t>駕駛員的行為表現</a:t>
            </a:r>
            <a:r>
              <a:rPr lang="en-US" altLang="zh-TW" sz="2000" spc="300" dirty="0">
                <a:solidFill>
                  <a:srgbClr val="FF0000"/>
                </a:solidFill>
              </a:rPr>
              <a:t>)</a:t>
            </a:r>
            <a:r>
              <a:rPr lang="zh-TW" altLang="en-US" sz="2000" spc="300" dirty="0"/>
              <a:t>，很少有將這兩種因素放在一起的研究</a:t>
            </a:r>
            <a:endParaRPr lang="en-US" altLang="zh-TW" sz="2000" spc="3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02CDB009-5396-B000-8D57-D369D2B053C4}"/>
              </a:ext>
            </a:extLst>
          </p:cNvPr>
          <p:cNvSpPr txBox="1"/>
          <p:nvPr/>
        </p:nvSpPr>
        <p:spPr>
          <a:xfrm>
            <a:off x="580414" y="2398974"/>
            <a:ext cx="10933889" cy="9619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目前的研究多側重於評估這些系統對生態駕駛或安全駕駛的影響，而調查</a:t>
            </a:r>
            <a:r>
              <a:rPr lang="zh-TW" altLang="en-US" sz="2000" u="sng" spc="300" dirty="0"/>
              <a:t>駕駛員的接受度</a:t>
            </a:r>
            <a:r>
              <a:rPr lang="zh-TW" altLang="en-US" sz="2000" spc="300" dirty="0"/>
              <a:t>的研究偏少</a:t>
            </a:r>
            <a:endParaRPr lang="en-US" altLang="zh-TW" sz="2000" spc="300" dirty="0"/>
          </a:p>
        </p:txBody>
      </p: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D7098C15-C747-08BA-C4D6-BC08D3505D98}"/>
              </a:ext>
            </a:extLst>
          </p:cNvPr>
          <p:cNvGrpSpPr/>
          <p:nvPr/>
        </p:nvGrpSpPr>
        <p:grpSpPr>
          <a:xfrm>
            <a:off x="1057069" y="3502221"/>
            <a:ext cx="10139465" cy="1052255"/>
            <a:chOff x="1144620" y="3451230"/>
            <a:chExt cx="10139465" cy="1052255"/>
          </a:xfrm>
        </p:grpSpPr>
        <p:sp>
          <p:nvSpPr>
            <p:cNvPr id="11" name="矩形: 圓角 10">
              <a:extLst>
                <a:ext uri="{FF2B5EF4-FFF2-40B4-BE49-F238E27FC236}">
                  <a16:creationId xmlns:a16="http://schemas.microsoft.com/office/drawing/2014/main" id="{C2D84EB8-7C46-BB86-01E8-A58FBF0C75FD}"/>
                </a:ext>
              </a:extLst>
            </p:cNvPr>
            <p:cNvSpPr/>
            <p:nvPr/>
          </p:nvSpPr>
          <p:spPr>
            <a:xfrm>
              <a:off x="1144620" y="3451231"/>
              <a:ext cx="10139465" cy="105225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333F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C4F259AB-BDE6-5370-A79C-C94038950D9A}"/>
                </a:ext>
              </a:extLst>
            </p:cNvPr>
            <p:cNvSpPr txBox="1"/>
            <p:nvPr/>
          </p:nvSpPr>
          <p:spPr>
            <a:xfrm>
              <a:off x="1324581" y="3451230"/>
              <a:ext cx="9779542" cy="9619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2000" u="sng" spc="300" dirty="0"/>
                <a:t>駕駛員的接受度</a:t>
              </a:r>
              <a:r>
                <a:rPr lang="zh-TW" altLang="en-US" sz="2000" spc="300" dirty="0"/>
                <a:t> </a:t>
              </a:r>
              <a:r>
                <a:rPr lang="en-US" altLang="zh-TW" sz="2000" spc="300" dirty="0"/>
                <a:t>:</a:t>
              </a:r>
              <a:r>
                <a:rPr lang="zh-TW" altLang="en-US" sz="2000" spc="300" dirty="0"/>
                <a:t> 個人自願將系統納入其駕駛的程度，並包括感知有用性、可用性和易用性，以及相關使用意圖等因素</a:t>
              </a:r>
              <a:r>
                <a:rPr lang="en-US" altLang="zh-TW" sz="2000" dirty="0"/>
                <a:t>(</a:t>
              </a:r>
              <a:r>
                <a:rPr lang="en-US" altLang="zh-TW" sz="2000" dirty="0" err="1"/>
                <a:t>Adell</a:t>
              </a:r>
              <a:r>
                <a:rPr lang="en-US" altLang="zh-TW" sz="2000" dirty="0"/>
                <a:t>, 2009)</a:t>
              </a:r>
              <a:endParaRPr lang="en-US" altLang="zh-TW" sz="2000" spc="300" dirty="0"/>
            </a:p>
          </p:txBody>
        </p:sp>
      </p:grp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FEE8DC1-0127-FD07-8601-8B3D2FDBA02B}"/>
              </a:ext>
            </a:extLst>
          </p:cNvPr>
          <p:cNvSpPr txBox="1"/>
          <p:nvPr/>
        </p:nvSpPr>
        <p:spPr>
          <a:xfrm>
            <a:off x="580413" y="4695794"/>
            <a:ext cx="10933889" cy="14235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有研究指出使用車載</a:t>
            </a:r>
            <a:r>
              <a:rPr lang="en-US" altLang="zh-TW" sz="2000" spc="300" dirty="0"/>
              <a:t>HMI</a:t>
            </a:r>
            <a:r>
              <a:rPr lang="zh-TW" altLang="en-US" sz="2000" spc="300" dirty="0"/>
              <a:t>會分散駕駛員對駕駛任務的注意力，從而降低駕駛員的安全性</a:t>
            </a:r>
            <a:r>
              <a:rPr lang="fr-FR" altLang="zh-TW" sz="2000" dirty="0"/>
              <a:t>(Vaezipour et al., 2015)</a:t>
            </a:r>
            <a:r>
              <a:rPr lang="zh-TW" altLang="en-US" sz="2000" dirty="0"/>
              <a:t>。</a:t>
            </a:r>
            <a:r>
              <a:rPr lang="zh-TW" altLang="en-US" sz="2000" spc="300" dirty="0"/>
              <a:t>也有人認為，由於與系統交互時，駕駛任務的複雜性和工作量需求增加，可能會導致分心</a:t>
            </a:r>
            <a:r>
              <a:rPr lang="es-ES" altLang="zh-TW" sz="2000" dirty="0"/>
              <a:t>(Oviedo-Trespalacios et al., 2016)</a:t>
            </a:r>
            <a:endParaRPr lang="en-US" altLang="zh-TW" sz="2000" spc="300" dirty="0"/>
          </a:p>
        </p:txBody>
      </p:sp>
    </p:spTree>
    <p:extLst>
      <p:ext uri="{BB962C8B-B14F-4D97-AF65-F5344CB8AC3E}">
        <p14:creationId xmlns:p14="http://schemas.microsoft.com/office/powerpoint/2010/main" val="2981472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284D2C1D-32F5-682C-6F93-D32CBE3A46F3}"/>
              </a:ext>
            </a:extLst>
          </p:cNvPr>
          <p:cNvSpPr txBox="1"/>
          <p:nvPr/>
        </p:nvSpPr>
        <p:spPr>
          <a:xfrm>
            <a:off x="359923" y="836579"/>
            <a:ext cx="7936147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zh-TW" sz="3600" b="1" dirty="0"/>
              <a:t>Introduction</a:t>
            </a:r>
            <a:r>
              <a:rPr lang="zh-TW" altLang="en-US" sz="3600" b="1" dirty="0"/>
              <a:t> </a:t>
            </a:r>
            <a:r>
              <a:rPr lang="en-US" altLang="zh-TW" sz="3600" b="1" dirty="0"/>
              <a:t>–</a:t>
            </a:r>
            <a:r>
              <a:rPr lang="zh-TW" altLang="en-US" sz="3600" b="1" dirty="0"/>
              <a:t> </a:t>
            </a:r>
            <a:r>
              <a:rPr lang="zh-TW" altLang="en-US" sz="2400" b="1" dirty="0"/>
              <a:t>以用戶為中心的設計方法及流程</a:t>
            </a:r>
            <a:endParaRPr lang="zh-TW" altLang="en-US" sz="3600" b="1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22D85F4B-EA8F-0AEB-0FF6-8278A29DC2D6}"/>
              </a:ext>
            </a:extLst>
          </p:cNvPr>
          <p:cNvSpPr txBox="1"/>
          <p:nvPr/>
        </p:nvSpPr>
        <p:spPr>
          <a:xfrm>
            <a:off x="1237415" y="240631"/>
            <a:ext cx="8701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https://www-sciencedirect- com.libdb.yuntech.edu.tw:3001/science/article/pii/S0965856418300041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B2F7581-66EB-9A1A-9338-8756D9A7EA2C}"/>
              </a:ext>
            </a:extLst>
          </p:cNvPr>
          <p:cNvSpPr txBox="1"/>
          <p:nvPr/>
        </p:nvSpPr>
        <p:spPr>
          <a:xfrm>
            <a:off x="629055" y="1617992"/>
            <a:ext cx="11112673" cy="14235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目前研究中評估的車載</a:t>
            </a:r>
            <a:r>
              <a:rPr lang="en-US" altLang="zh-TW" sz="2000" spc="300" dirty="0"/>
              <a:t>HMI</a:t>
            </a:r>
            <a:r>
              <a:rPr lang="zh-TW" altLang="en-US" sz="2000" spc="300" dirty="0"/>
              <a:t>是通過迭代設計過程開發的，遵循</a:t>
            </a:r>
            <a:r>
              <a:rPr lang="zh-TW" altLang="en-US" sz="2000" spc="300" dirty="0">
                <a:solidFill>
                  <a:srgbClr val="FF0000"/>
                </a:solidFill>
              </a:rPr>
              <a:t>以用戶為中心</a:t>
            </a:r>
            <a:r>
              <a:rPr lang="zh-TW" altLang="en-US" sz="2000" spc="300" dirty="0"/>
              <a:t>的設計方式</a:t>
            </a:r>
            <a:r>
              <a:rPr lang="en-US" altLang="zh-TW" sz="2000" dirty="0"/>
              <a:t>(ISO, 2010)</a:t>
            </a:r>
            <a:r>
              <a:rPr lang="zh-TW" altLang="en-US" sz="2000" spc="300" dirty="0"/>
              <a:t>的關鍵原則，並且還符合澳大利亞道路規劃</a:t>
            </a:r>
            <a:r>
              <a:rPr lang="en-US" altLang="zh-TW" sz="2000" dirty="0"/>
              <a:t>(Queensland Transport Main Road, 2017)</a:t>
            </a:r>
            <a:endParaRPr lang="en-US" altLang="zh-TW" sz="2000" spc="3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BE44178E-C51A-E2C7-BFE5-0327E03FB999}"/>
              </a:ext>
            </a:extLst>
          </p:cNvPr>
          <p:cNvSpPr txBox="1"/>
          <p:nvPr/>
        </p:nvSpPr>
        <p:spPr>
          <a:xfrm>
            <a:off x="629055" y="3041588"/>
            <a:ext cx="11112673" cy="14235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讓用戶參與設計和開發的過程是相當重要的階段</a:t>
            </a:r>
            <a:r>
              <a:rPr lang="fr-FR" altLang="zh-TW" sz="2000" dirty="0"/>
              <a:t>(Francois et al., 2017)</a:t>
            </a:r>
            <a:r>
              <a:rPr lang="zh-TW" altLang="en-US" sz="2000" dirty="0"/>
              <a:t>。</a:t>
            </a:r>
            <a:r>
              <a:rPr lang="zh-TW" altLang="en-US" sz="2000" spc="300" dirty="0"/>
              <a:t>所以就和澳大利亞的駕駛員進行了焦點小組，已確定車載</a:t>
            </a:r>
            <a:r>
              <a:rPr lang="en-US" altLang="zh-TW" sz="2000" spc="300" dirty="0"/>
              <a:t>HMI</a:t>
            </a:r>
            <a:r>
              <a:rPr lang="zh-TW" altLang="en-US" sz="2000" spc="300" dirty="0"/>
              <a:t>的用戶需求和所需特徵</a:t>
            </a:r>
            <a:r>
              <a:rPr lang="en-US" altLang="zh-TW" sz="2000" dirty="0"/>
              <a:t>(</a:t>
            </a:r>
            <a:r>
              <a:rPr lang="en-US" altLang="zh-TW" sz="2000" dirty="0" err="1"/>
              <a:t>Vaezipour</a:t>
            </a:r>
            <a:r>
              <a:rPr lang="en-US" altLang="zh-TW" sz="2000" dirty="0"/>
              <a:t> et al., 2016, 2017)</a:t>
            </a:r>
          </a:p>
        </p:txBody>
      </p:sp>
    </p:spTree>
    <p:extLst>
      <p:ext uri="{BB962C8B-B14F-4D97-AF65-F5344CB8AC3E}">
        <p14:creationId xmlns:p14="http://schemas.microsoft.com/office/powerpoint/2010/main" val="3155383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FCB5328-7FC9-6862-D2D0-6E1B6DFD1771}"/>
              </a:ext>
            </a:extLst>
          </p:cNvPr>
          <p:cNvSpPr txBox="1"/>
          <p:nvPr/>
        </p:nvSpPr>
        <p:spPr>
          <a:xfrm>
            <a:off x="359923" y="836579"/>
            <a:ext cx="5050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/>
              <a:t>Research hypotheses</a:t>
            </a:r>
            <a:endParaRPr lang="zh-TW" altLang="en-US" sz="3600" b="1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31351A2-303F-CFF0-D65A-4035E4C3E966}"/>
              </a:ext>
            </a:extLst>
          </p:cNvPr>
          <p:cNvSpPr txBox="1"/>
          <p:nvPr/>
        </p:nvSpPr>
        <p:spPr>
          <a:xfrm>
            <a:off x="1237415" y="240631"/>
            <a:ext cx="8701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https://www-sciencedirect- com.libdb.yuntech.edu.tw:3001/science/article/pii/S0965856418300041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55F78F9-B1B3-AA74-95D8-C0308C92F5CA}"/>
              </a:ext>
            </a:extLst>
          </p:cNvPr>
          <p:cNvSpPr txBox="1"/>
          <p:nvPr/>
        </p:nvSpPr>
        <p:spPr>
          <a:xfrm>
            <a:off x="359923" y="1525161"/>
            <a:ext cx="11112673" cy="9619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為了檢查車載生態安全</a:t>
            </a:r>
            <a:r>
              <a:rPr lang="en-US" altLang="zh-TW" sz="2000" spc="300" dirty="0"/>
              <a:t>HMI</a:t>
            </a:r>
            <a:r>
              <a:rPr lang="zh-TW" altLang="en-US" sz="2000" spc="300" dirty="0"/>
              <a:t>的建議和反饋對駕駛員接受程度、駕駛員工作量和生態安全駕駛行為的影響，在駕駛模擬器中評估四種狀況 </a:t>
            </a:r>
            <a:r>
              <a:rPr lang="en-US" altLang="zh-TW" sz="2000" spc="300" dirty="0"/>
              <a:t>:</a:t>
            </a:r>
            <a:r>
              <a:rPr lang="zh-TW" altLang="en-US" sz="2000" spc="300" dirty="0"/>
              <a:t> </a:t>
            </a:r>
            <a:endParaRPr lang="en-US" altLang="zh-TW" sz="2000" spc="3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5198C9C-CC33-9516-B196-BEA7D2F6AFC0}"/>
              </a:ext>
            </a:extLst>
          </p:cNvPr>
          <p:cNvSpPr txBox="1"/>
          <p:nvPr/>
        </p:nvSpPr>
        <p:spPr>
          <a:xfrm>
            <a:off x="707478" y="2610854"/>
            <a:ext cx="3993401" cy="170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zh-TW" altLang="en-US" b="1" dirty="0"/>
              <a:t>基線，沒有向駕駛員顯示任何消息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zh-TW" altLang="en-US" dirty="0"/>
              <a:t>僅建議，鼓勵預期駕駛</a:t>
            </a:r>
            <a:endParaRPr lang="en-US" altLang="zh-TW" dirty="0"/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zh-TW" altLang="en-US" dirty="0"/>
              <a:t>僅反饋，表示行為表現</a:t>
            </a:r>
            <a:endParaRPr lang="en-US" altLang="zh-TW" dirty="0"/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zh-TW" altLang="en-US" dirty="0"/>
              <a:t>建議和反饋</a:t>
            </a:r>
          </a:p>
        </p:txBody>
      </p:sp>
    </p:spTree>
    <p:extLst>
      <p:ext uri="{BB962C8B-B14F-4D97-AF65-F5344CB8AC3E}">
        <p14:creationId xmlns:p14="http://schemas.microsoft.com/office/powerpoint/2010/main" val="192595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FCB5328-7FC9-6862-D2D0-6E1B6DFD1771}"/>
              </a:ext>
            </a:extLst>
          </p:cNvPr>
          <p:cNvSpPr txBox="1"/>
          <p:nvPr/>
        </p:nvSpPr>
        <p:spPr>
          <a:xfrm>
            <a:off x="359923" y="836579"/>
            <a:ext cx="5050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/>
              <a:t>Research hypotheses</a:t>
            </a:r>
            <a:endParaRPr lang="zh-TW" altLang="en-US" sz="3600" b="1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31351A2-303F-CFF0-D65A-4035E4C3E966}"/>
              </a:ext>
            </a:extLst>
          </p:cNvPr>
          <p:cNvSpPr txBox="1"/>
          <p:nvPr/>
        </p:nvSpPr>
        <p:spPr>
          <a:xfrm>
            <a:off x="1237415" y="240631"/>
            <a:ext cx="8701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https://www-sciencedirect- com.libdb.yuntech.edu.tw:3001/science/article/pii/S0965856418300041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55F78F9-B1B3-AA74-95D8-C0308C92F5CA}"/>
              </a:ext>
            </a:extLst>
          </p:cNvPr>
          <p:cNvSpPr txBox="1"/>
          <p:nvPr/>
        </p:nvSpPr>
        <p:spPr>
          <a:xfrm>
            <a:off x="359923" y="1525161"/>
            <a:ext cx="11112673" cy="9619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為了檢查車載生態安全</a:t>
            </a:r>
            <a:r>
              <a:rPr lang="en-US" altLang="zh-TW" sz="2000" spc="300" dirty="0"/>
              <a:t>HMI</a:t>
            </a:r>
            <a:r>
              <a:rPr lang="zh-TW" altLang="en-US" sz="2000" spc="300" dirty="0"/>
              <a:t>的建議和反饋對駕駛員接受程度、駕駛員工作量和生態安全駕駛行為的影響，在駕駛模擬器中評估四種狀況 </a:t>
            </a:r>
            <a:r>
              <a:rPr lang="en-US" altLang="zh-TW" sz="2000" spc="300" dirty="0"/>
              <a:t>:</a:t>
            </a:r>
            <a:r>
              <a:rPr lang="zh-TW" altLang="en-US" sz="2000" spc="300" dirty="0"/>
              <a:t> </a:t>
            </a:r>
            <a:endParaRPr lang="en-US" altLang="zh-TW" sz="2000" spc="3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5198C9C-CC33-9516-B196-BEA7D2F6AFC0}"/>
              </a:ext>
            </a:extLst>
          </p:cNvPr>
          <p:cNvSpPr txBox="1"/>
          <p:nvPr/>
        </p:nvSpPr>
        <p:spPr>
          <a:xfrm>
            <a:off x="707478" y="2610854"/>
            <a:ext cx="3993401" cy="170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zh-TW" altLang="en-US" dirty="0"/>
              <a:t>基線，沒有向駕駛員顯示任何消息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zh-TW" altLang="en-US" b="1" dirty="0"/>
              <a:t>僅建議，鼓勵預期駕駛</a:t>
            </a:r>
            <a:endParaRPr lang="en-US" altLang="zh-TW" b="1" dirty="0"/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zh-TW" altLang="en-US" dirty="0"/>
              <a:t>僅反饋，表示行為表現</a:t>
            </a:r>
            <a:endParaRPr lang="en-US" altLang="zh-TW" dirty="0"/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zh-TW" altLang="en-US" dirty="0"/>
              <a:t>建議和反饋</a:t>
            </a:r>
          </a:p>
        </p:txBody>
      </p: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EC54A150-0AC9-8573-8C84-B577D36673F4}"/>
              </a:ext>
            </a:extLst>
          </p:cNvPr>
          <p:cNvGrpSpPr/>
          <p:nvPr/>
        </p:nvGrpSpPr>
        <p:grpSpPr>
          <a:xfrm>
            <a:off x="6872694" y="3210043"/>
            <a:ext cx="2330371" cy="3120840"/>
            <a:chOff x="6872694" y="3210043"/>
            <a:chExt cx="2330371" cy="3120840"/>
          </a:xfrm>
        </p:grpSpPr>
        <p:grpSp>
          <p:nvGrpSpPr>
            <p:cNvPr id="10" name="群組 9">
              <a:extLst>
                <a:ext uri="{FF2B5EF4-FFF2-40B4-BE49-F238E27FC236}">
                  <a16:creationId xmlns:a16="http://schemas.microsoft.com/office/drawing/2014/main" id="{F23B8410-06D8-61EE-825D-81B2A54AEBD9}"/>
                </a:ext>
              </a:extLst>
            </p:cNvPr>
            <p:cNvGrpSpPr/>
            <p:nvPr/>
          </p:nvGrpSpPr>
          <p:grpSpPr>
            <a:xfrm>
              <a:off x="6872694" y="3210043"/>
              <a:ext cx="2330371" cy="2681074"/>
              <a:chOff x="6512293" y="3811792"/>
              <a:chExt cx="2236852" cy="2573481"/>
            </a:xfrm>
          </p:grpSpPr>
          <p:pic>
            <p:nvPicPr>
              <p:cNvPr id="2" name="Picture 2">
                <a:extLst>
                  <a:ext uri="{FF2B5EF4-FFF2-40B4-BE49-F238E27FC236}">
                    <a16:creationId xmlns:a16="http://schemas.microsoft.com/office/drawing/2014/main" id="{9E1F5CCF-F7B6-6779-148D-919FB4D0551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12293" y="5121708"/>
                <a:ext cx="2236852" cy="12635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4">
                <a:extLst>
                  <a:ext uri="{FF2B5EF4-FFF2-40B4-BE49-F238E27FC236}">
                    <a16:creationId xmlns:a16="http://schemas.microsoft.com/office/drawing/2014/main" id="{39AAE966-9CEB-CE0E-49B4-54EA74C47CC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12293" y="3811792"/>
                <a:ext cx="2236852" cy="1246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28D4CA89-5DF1-7126-BB88-4A52586E0771}"/>
                </a:ext>
              </a:extLst>
            </p:cNvPr>
            <p:cNvSpPr txBox="1"/>
            <p:nvPr/>
          </p:nvSpPr>
          <p:spPr>
            <a:xfrm>
              <a:off x="7203355" y="5961551"/>
              <a:ext cx="1669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/>
                <a:t>建議煞車</a:t>
              </a:r>
              <a:r>
                <a:rPr lang="en-US" altLang="zh-TW" dirty="0"/>
                <a:t>/</a:t>
              </a:r>
              <a:r>
                <a:rPr lang="zh-TW" altLang="en-US" dirty="0"/>
                <a:t>加速</a:t>
              </a:r>
            </a:p>
          </p:txBody>
        </p:sp>
      </p:grp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9E2D873D-DB08-43A3-0691-78F6153B9831}"/>
              </a:ext>
            </a:extLst>
          </p:cNvPr>
          <p:cNvGrpSpPr/>
          <p:nvPr/>
        </p:nvGrpSpPr>
        <p:grpSpPr>
          <a:xfrm>
            <a:off x="4060785" y="3208429"/>
            <a:ext cx="2495550" cy="3122454"/>
            <a:chOff x="4060785" y="3208429"/>
            <a:chExt cx="2495550" cy="3122454"/>
          </a:xfrm>
        </p:grpSpPr>
        <p:pic>
          <p:nvPicPr>
            <p:cNvPr id="8" name="Picture 6">
              <a:extLst>
                <a:ext uri="{FF2B5EF4-FFF2-40B4-BE49-F238E27FC236}">
                  <a16:creationId xmlns:a16="http://schemas.microsoft.com/office/drawing/2014/main" id="{69C956AE-AE9D-4523-E96B-49CF63690E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0785" y="3208429"/>
              <a:ext cx="2495550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250DD0DF-9EC3-2F4D-26D7-2D9679718776}"/>
                </a:ext>
              </a:extLst>
            </p:cNvPr>
            <p:cNvSpPr txBox="1"/>
            <p:nvPr/>
          </p:nvSpPr>
          <p:spPr>
            <a:xfrm>
              <a:off x="4626027" y="5961551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/>
                <a:t>保持速度限制</a:t>
              </a:r>
            </a:p>
          </p:txBody>
        </p:sp>
      </p:grpSp>
      <p:grpSp>
        <p:nvGrpSpPr>
          <p:cNvPr id="18" name="群組 17">
            <a:extLst>
              <a:ext uri="{FF2B5EF4-FFF2-40B4-BE49-F238E27FC236}">
                <a16:creationId xmlns:a16="http://schemas.microsoft.com/office/drawing/2014/main" id="{9EFD237D-019E-D9EC-ED72-7AC4D31FB450}"/>
              </a:ext>
            </a:extLst>
          </p:cNvPr>
          <p:cNvGrpSpPr/>
          <p:nvPr/>
        </p:nvGrpSpPr>
        <p:grpSpPr>
          <a:xfrm>
            <a:off x="9519424" y="4574724"/>
            <a:ext cx="2299300" cy="1756159"/>
            <a:chOff x="9519424" y="4574724"/>
            <a:chExt cx="2299300" cy="1756159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CB07E85-F225-6584-DABB-51C35D3F46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19424" y="4574724"/>
              <a:ext cx="2299300" cy="13163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C55B4B01-47CD-7F56-5A0F-E134A1B635C1}"/>
                </a:ext>
              </a:extLst>
            </p:cNvPr>
            <p:cNvSpPr txBox="1"/>
            <p:nvPr/>
          </p:nvSpPr>
          <p:spPr>
            <a:xfrm>
              <a:off x="9884244" y="5961551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/>
                <a:t>保持安全車距</a:t>
              </a:r>
            </a:p>
          </p:txBody>
        </p:sp>
      </p:grpSp>
      <p:grpSp>
        <p:nvGrpSpPr>
          <p:cNvPr id="19" name="群組 18">
            <a:extLst>
              <a:ext uri="{FF2B5EF4-FFF2-40B4-BE49-F238E27FC236}">
                <a16:creationId xmlns:a16="http://schemas.microsoft.com/office/drawing/2014/main" id="{C0080025-11BD-4F56-BBAE-8360D65AB109}"/>
              </a:ext>
            </a:extLst>
          </p:cNvPr>
          <p:cNvGrpSpPr/>
          <p:nvPr/>
        </p:nvGrpSpPr>
        <p:grpSpPr>
          <a:xfrm>
            <a:off x="1069228" y="4471892"/>
            <a:ext cx="2495550" cy="1858991"/>
            <a:chOff x="1069228" y="4471892"/>
            <a:chExt cx="2495550" cy="1858991"/>
          </a:xfrm>
        </p:grpSpPr>
        <p:pic>
          <p:nvPicPr>
            <p:cNvPr id="20" name="Picture 4">
              <a:extLst>
                <a:ext uri="{FF2B5EF4-FFF2-40B4-BE49-F238E27FC236}">
                  <a16:creationId xmlns:a16="http://schemas.microsoft.com/office/drawing/2014/main" id="{7CE3E84A-30EF-5D1C-C99C-915C15684D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9228" y="4471892"/>
              <a:ext cx="2495550" cy="1419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文字方塊 20">
              <a:extLst>
                <a:ext uri="{FF2B5EF4-FFF2-40B4-BE49-F238E27FC236}">
                  <a16:creationId xmlns:a16="http://schemas.microsoft.com/office/drawing/2014/main" id="{10DCA16B-28EC-4392-BE2B-9A443601C1D2}"/>
                </a:ext>
              </a:extLst>
            </p:cNvPr>
            <p:cNvSpPr txBox="1"/>
            <p:nvPr/>
          </p:nvSpPr>
          <p:spPr>
            <a:xfrm>
              <a:off x="1647589" y="5961551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/>
                <a:t>待機的情形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1801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FCB5328-7FC9-6862-D2D0-6E1B6DFD1771}"/>
              </a:ext>
            </a:extLst>
          </p:cNvPr>
          <p:cNvSpPr txBox="1"/>
          <p:nvPr/>
        </p:nvSpPr>
        <p:spPr>
          <a:xfrm>
            <a:off x="359923" y="836579"/>
            <a:ext cx="5050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/>
              <a:t>Research hypotheses</a:t>
            </a:r>
            <a:endParaRPr lang="zh-TW" altLang="en-US" sz="3600" b="1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31351A2-303F-CFF0-D65A-4035E4C3E966}"/>
              </a:ext>
            </a:extLst>
          </p:cNvPr>
          <p:cNvSpPr txBox="1"/>
          <p:nvPr/>
        </p:nvSpPr>
        <p:spPr>
          <a:xfrm>
            <a:off x="1237415" y="240631"/>
            <a:ext cx="8701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https://www-sciencedirect- com.libdb.yuntech.edu.tw:3001/science/article/pii/S0965856418300041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55F78F9-B1B3-AA74-95D8-C0308C92F5CA}"/>
              </a:ext>
            </a:extLst>
          </p:cNvPr>
          <p:cNvSpPr txBox="1"/>
          <p:nvPr/>
        </p:nvSpPr>
        <p:spPr>
          <a:xfrm>
            <a:off x="359923" y="1525161"/>
            <a:ext cx="11112673" cy="9619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為了檢查車載生態安全</a:t>
            </a:r>
            <a:r>
              <a:rPr lang="en-US" altLang="zh-TW" sz="2000" spc="300" dirty="0"/>
              <a:t>HMI</a:t>
            </a:r>
            <a:r>
              <a:rPr lang="zh-TW" altLang="en-US" sz="2000" spc="300" dirty="0"/>
              <a:t>的建議和反饋對駕駛員接受程度、駕駛員工作量和生態安全駕駛行為的影響，在駕駛模擬器中評估四種狀況 </a:t>
            </a:r>
            <a:r>
              <a:rPr lang="en-US" altLang="zh-TW" sz="2000" spc="300" dirty="0"/>
              <a:t>:</a:t>
            </a:r>
            <a:r>
              <a:rPr lang="zh-TW" altLang="en-US" sz="2000" spc="300" dirty="0"/>
              <a:t> </a:t>
            </a:r>
            <a:endParaRPr lang="en-US" altLang="zh-TW" sz="2000" spc="3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5198C9C-CC33-9516-B196-BEA7D2F6AFC0}"/>
              </a:ext>
            </a:extLst>
          </p:cNvPr>
          <p:cNvSpPr txBox="1"/>
          <p:nvPr/>
        </p:nvSpPr>
        <p:spPr>
          <a:xfrm>
            <a:off x="707478" y="2610854"/>
            <a:ext cx="3993401" cy="170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zh-TW" altLang="en-US" dirty="0"/>
              <a:t>基線，沒有向駕駛員顯示任何消息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zh-TW" altLang="en-US" dirty="0"/>
              <a:t>僅建議，鼓勵預期駕駛</a:t>
            </a:r>
            <a:endParaRPr lang="en-US" altLang="zh-TW" dirty="0"/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zh-TW" altLang="en-US" b="1" dirty="0"/>
              <a:t>僅反饋，表示行為表現</a:t>
            </a:r>
            <a:endParaRPr lang="en-US" altLang="zh-TW" b="1" dirty="0"/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zh-TW" altLang="en-US" dirty="0"/>
              <a:t>建議和反饋</a:t>
            </a:r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6D6B6B21-A188-E3A4-CCD6-FE116E0B09BA}"/>
              </a:ext>
            </a:extLst>
          </p:cNvPr>
          <p:cNvGrpSpPr/>
          <p:nvPr/>
        </p:nvGrpSpPr>
        <p:grpSpPr>
          <a:xfrm>
            <a:off x="4835847" y="3566110"/>
            <a:ext cx="1973216" cy="2873004"/>
            <a:chOff x="4392749" y="3276477"/>
            <a:chExt cx="1973216" cy="2873004"/>
          </a:xfrm>
        </p:grpSpPr>
        <p:grpSp>
          <p:nvGrpSpPr>
            <p:cNvPr id="11" name="群組 10">
              <a:extLst>
                <a:ext uri="{FF2B5EF4-FFF2-40B4-BE49-F238E27FC236}">
                  <a16:creationId xmlns:a16="http://schemas.microsoft.com/office/drawing/2014/main" id="{C8E85DC0-49F5-E1C5-CAB2-3F14C8E7714A}"/>
                </a:ext>
              </a:extLst>
            </p:cNvPr>
            <p:cNvGrpSpPr/>
            <p:nvPr/>
          </p:nvGrpSpPr>
          <p:grpSpPr>
            <a:xfrm>
              <a:off x="4392749" y="3276477"/>
              <a:ext cx="1973216" cy="2390829"/>
              <a:chOff x="3669940" y="3403588"/>
              <a:chExt cx="1973216" cy="2390829"/>
            </a:xfrm>
          </p:grpSpPr>
          <p:pic>
            <p:nvPicPr>
              <p:cNvPr id="4098" name="Picture 2">
                <a:extLst>
                  <a:ext uri="{FF2B5EF4-FFF2-40B4-BE49-F238E27FC236}">
                    <a16:creationId xmlns:a16="http://schemas.microsoft.com/office/drawing/2014/main" id="{4274842F-FBC2-1625-1677-51F57996552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69940" y="3403588"/>
                <a:ext cx="1973216" cy="112217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00" name="Picture 4">
                <a:extLst>
                  <a:ext uri="{FF2B5EF4-FFF2-40B4-BE49-F238E27FC236}">
                    <a16:creationId xmlns:a16="http://schemas.microsoft.com/office/drawing/2014/main" id="{61794382-C32C-6847-DF6E-FB6CE09FEB6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69940" y="4672244"/>
                <a:ext cx="1973216" cy="112217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8909D933-074A-E9A4-899E-8F05A0C5D734}"/>
                </a:ext>
              </a:extLst>
            </p:cNvPr>
            <p:cNvSpPr txBox="1"/>
            <p:nvPr/>
          </p:nvSpPr>
          <p:spPr>
            <a:xfrm>
              <a:off x="4429417" y="5780149"/>
              <a:ext cx="18998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/>
                <a:t>正確</a:t>
              </a:r>
              <a:r>
                <a:rPr lang="en-US" altLang="zh-TW" dirty="0"/>
                <a:t>/</a:t>
              </a:r>
              <a:r>
                <a:rPr lang="zh-TW" altLang="en-US" dirty="0"/>
                <a:t>不正確煞車</a:t>
              </a:r>
            </a:p>
          </p:txBody>
        </p:sp>
      </p:grp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6383C341-C613-9840-3539-F01EDB92726F}"/>
              </a:ext>
            </a:extLst>
          </p:cNvPr>
          <p:cNvGrpSpPr/>
          <p:nvPr/>
        </p:nvGrpSpPr>
        <p:grpSpPr>
          <a:xfrm>
            <a:off x="7209768" y="3566110"/>
            <a:ext cx="1973725" cy="2873004"/>
            <a:chOff x="7072520" y="3276477"/>
            <a:chExt cx="1973725" cy="2873004"/>
          </a:xfrm>
        </p:grpSpPr>
        <p:grpSp>
          <p:nvGrpSpPr>
            <p:cNvPr id="10" name="群組 9">
              <a:extLst>
                <a:ext uri="{FF2B5EF4-FFF2-40B4-BE49-F238E27FC236}">
                  <a16:creationId xmlns:a16="http://schemas.microsoft.com/office/drawing/2014/main" id="{0030B4B4-43FE-8F03-826A-FF95C44BD8D4}"/>
                </a:ext>
              </a:extLst>
            </p:cNvPr>
            <p:cNvGrpSpPr/>
            <p:nvPr/>
          </p:nvGrpSpPr>
          <p:grpSpPr>
            <a:xfrm>
              <a:off x="7072520" y="3276477"/>
              <a:ext cx="1973725" cy="2364848"/>
              <a:chOff x="5826641" y="3403589"/>
              <a:chExt cx="1973725" cy="2364848"/>
            </a:xfrm>
          </p:grpSpPr>
          <p:pic>
            <p:nvPicPr>
              <p:cNvPr id="4102" name="Picture 6">
                <a:extLst>
                  <a:ext uri="{FF2B5EF4-FFF2-40B4-BE49-F238E27FC236}">
                    <a16:creationId xmlns:a16="http://schemas.microsoft.com/office/drawing/2014/main" id="{D5EBFAF2-5144-70A3-9A20-6794C9E82B6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34682" y="4653796"/>
                <a:ext cx="1965684" cy="11146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" name="圖片 1">
                <a:extLst>
                  <a:ext uri="{FF2B5EF4-FFF2-40B4-BE49-F238E27FC236}">
                    <a16:creationId xmlns:a16="http://schemas.microsoft.com/office/drawing/2014/main" id="{9A38A52B-00E8-70EB-EF0A-27B4C5F791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26641" y="3403589"/>
                <a:ext cx="1973216" cy="1122173"/>
              </a:xfrm>
              <a:prstGeom prst="rect">
                <a:avLst/>
              </a:prstGeom>
            </p:spPr>
          </p:pic>
        </p:grp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4E2761DD-A476-ACAA-23F5-84CA2FC48B00}"/>
                </a:ext>
              </a:extLst>
            </p:cNvPr>
            <p:cNvSpPr txBox="1"/>
            <p:nvPr/>
          </p:nvSpPr>
          <p:spPr>
            <a:xfrm>
              <a:off x="7109188" y="5780149"/>
              <a:ext cx="18998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/>
                <a:t>正確</a:t>
              </a:r>
              <a:r>
                <a:rPr lang="en-US" altLang="zh-TW" dirty="0"/>
                <a:t>/</a:t>
              </a:r>
              <a:r>
                <a:rPr lang="zh-TW" altLang="en-US" dirty="0"/>
                <a:t>不正確加速</a:t>
              </a:r>
            </a:p>
          </p:txBody>
        </p:sp>
      </p:grp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D98E9EA9-88DF-C971-B542-A61237E02164}"/>
              </a:ext>
            </a:extLst>
          </p:cNvPr>
          <p:cNvGrpSpPr/>
          <p:nvPr/>
        </p:nvGrpSpPr>
        <p:grpSpPr>
          <a:xfrm>
            <a:off x="9482087" y="2196111"/>
            <a:ext cx="1973216" cy="4405026"/>
            <a:chOff x="9323874" y="2212343"/>
            <a:chExt cx="1973216" cy="4405026"/>
          </a:xfrm>
        </p:grpSpPr>
        <p:grpSp>
          <p:nvGrpSpPr>
            <p:cNvPr id="18" name="群組 17">
              <a:extLst>
                <a:ext uri="{FF2B5EF4-FFF2-40B4-BE49-F238E27FC236}">
                  <a16:creationId xmlns:a16="http://schemas.microsoft.com/office/drawing/2014/main" id="{DCD49560-4BC5-EBF9-57A9-824368208F01}"/>
                </a:ext>
              </a:extLst>
            </p:cNvPr>
            <p:cNvGrpSpPr/>
            <p:nvPr/>
          </p:nvGrpSpPr>
          <p:grpSpPr>
            <a:xfrm>
              <a:off x="9323874" y="2212343"/>
              <a:ext cx="1973215" cy="1497160"/>
              <a:chOff x="9575911" y="2353197"/>
              <a:chExt cx="1973215" cy="1497160"/>
            </a:xfrm>
          </p:grpSpPr>
          <p:pic>
            <p:nvPicPr>
              <p:cNvPr id="4104" name="Picture 8">
                <a:extLst>
                  <a:ext uri="{FF2B5EF4-FFF2-40B4-BE49-F238E27FC236}">
                    <a16:creationId xmlns:a16="http://schemas.microsoft.com/office/drawing/2014/main" id="{49CD2515-9485-32C8-FD81-E2B8269717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575911" y="2353197"/>
                <a:ext cx="1973215" cy="11146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63212D74-7DC8-E29B-C4E3-C27C43C1D72B}"/>
                  </a:ext>
                </a:extLst>
              </p:cNvPr>
              <p:cNvSpPr txBox="1"/>
              <p:nvPr/>
            </p:nvSpPr>
            <p:spPr>
              <a:xfrm>
                <a:off x="9612578" y="3481025"/>
                <a:ext cx="18004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dirty="0"/>
                  <a:t>未保持安全車距</a:t>
                </a:r>
              </a:p>
            </p:txBody>
          </p:sp>
        </p:grpSp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F5205E3F-BFEC-DA2B-1E62-673F99129260}"/>
                </a:ext>
              </a:extLst>
            </p:cNvPr>
            <p:cNvGrpSpPr/>
            <p:nvPr/>
          </p:nvGrpSpPr>
          <p:grpSpPr>
            <a:xfrm>
              <a:off x="9323874" y="3782900"/>
              <a:ext cx="1973216" cy="2834469"/>
              <a:chOff x="9575911" y="3863545"/>
              <a:chExt cx="1973216" cy="2834469"/>
            </a:xfrm>
          </p:grpSpPr>
          <p:pic>
            <p:nvPicPr>
              <p:cNvPr id="4106" name="Picture 10">
                <a:extLst>
                  <a:ext uri="{FF2B5EF4-FFF2-40B4-BE49-F238E27FC236}">
                    <a16:creationId xmlns:a16="http://schemas.microsoft.com/office/drawing/2014/main" id="{821F2DC6-6595-8010-EAFF-07A81DEF545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575911" y="3863545"/>
                <a:ext cx="1973216" cy="24853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9A68EEEA-825C-0476-96C3-AF21F235CC30}"/>
                  </a:ext>
                </a:extLst>
              </p:cNvPr>
              <p:cNvSpPr txBox="1"/>
              <p:nvPr/>
            </p:nvSpPr>
            <p:spPr>
              <a:xfrm>
                <a:off x="9843410" y="6328682"/>
                <a:ext cx="1338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dirty="0"/>
                  <a:t>未保持限速</a:t>
                </a:r>
              </a:p>
            </p:txBody>
          </p:sp>
        </p:grpSp>
      </p:grp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AD41DBD8-7219-7BC5-860E-EC879E41420F}"/>
              </a:ext>
            </a:extLst>
          </p:cNvPr>
          <p:cNvGrpSpPr/>
          <p:nvPr/>
        </p:nvGrpSpPr>
        <p:grpSpPr>
          <a:xfrm>
            <a:off x="314799" y="4902321"/>
            <a:ext cx="4316675" cy="1536793"/>
            <a:chOff x="198881" y="4484628"/>
            <a:chExt cx="4316675" cy="1536793"/>
          </a:xfrm>
        </p:grpSpPr>
        <p:pic>
          <p:nvPicPr>
            <p:cNvPr id="4108" name="Picture 12">
              <a:extLst>
                <a:ext uri="{FF2B5EF4-FFF2-40B4-BE49-F238E27FC236}">
                  <a16:creationId xmlns:a16="http://schemas.microsoft.com/office/drawing/2014/main" id="{9299A80C-5A03-06E8-3296-E0D6B2E163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923" y="4484628"/>
              <a:ext cx="3993401" cy="1054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文字方塊 21">
              <a:extLst>
                <a:ext uri="{FF2B5EF4-FFF2-40B4-BE49-F238E27FC236}">
                  <a16:creationId xmlns:a16="http://schemas.microsoft.com/office/drawing/2014/main" id="{65212BF9-07F3-AC2B-3176-EF0ED85EF422}"/>
                </a:ext>
              </a:extLst>
            </p:cNvPr>
            <p:cNvSpPr txBox="1"/>
            <p:nvPr/>
          </p:nvSpPr>
          <p:spPr>
            <a:xfrm>
              <a:off x="198881" y="5652089"/>
              <a:ext cx="431667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dirty="0"/>
                <a:t>搭配</a:t>
              </a:r>
              <a:r>
                <a:rPr lang="en-US" altLang="zh-TW" dirty="0"/>
                <a:t>LED</a:t>
              </a:r>
              <a:r>
                <a:rPr lang="zh-TW" altLang="en-US" dirty="0"/>
                <a:t>是顯示 </a:t>
              </a:r>
              <a:r>
                <a:rPr lang="en-US" altLang="zh-TW" dirty="0"/>
                <a:t>(</a:t>
              </a:r>
              <a:r>
                <a:rPr lang="zh-TW" altLang="en-US" dirty="0"/>
                <a:t>綠燈</a:t>
              </a:r>
              <a:r>
                <a:rPr lang="en-US" altLang="zh-TW" dirty="0"/>
                <a:t>:</a:t>
              </a:r>
              <a:r>
                <a:rPr lang="zh-TW" altLang="en-US" dirty="0"/>
                <a:t>正確；紅燈</a:t>
              </a:r>
              <a:r>
                <a:rPr lang="en-US" altLang="zh-TW" dirty="0"/>
                <a:t>:</a:t>
              </a:r>
              <a:r>
                <a:rPr lang="zh-TW" altLang="en-US" dirty="0"/>
                <a:t>不正確</a:t>
              </a:r>
              <a:r>
                <a:rPr lang="en-US" altLang="zh-TW" dirty="0"/>
                <a:t>)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13608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FCB5328-7FC9-6862-D2D0-6E1B6DFD1771}"/>
              </a:ext>
            </a:extLst>
          </p:cNvPr>
          <p:cNvSpPr txBox="1"/>
          <p:nvPr/>
        </p:nvSpPr>
        <p:spPr>
          <a:xfrm>
            <a:off x="359923" y="836579"/>
            <a:ext cx="5050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/>
              <a:t>Research hypotheses</a:t>
            </a:r>
            <a:endParaRPr lang="zh-TW" altLang="en-US" sz="3600" b="1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31351A2-303F-CFF0-D65A-4035E4C3E966}"/>
              </a:ext>
            </a:extLst>
          </p:cNvPr>
          <p:cNvSpPr txBox="1"/>
          <p:nvPr/>
        </p:nvSpPr>
        <p:spPr>
          <a:xfrm>
            <a:off x="1237415" y="240631"/>
            <a:ext cx="8701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https://www-sciencedirect- com.libdb.yuntech.edu.tw:3001/science/article/pii/S0965856418300041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55F78F9-B1B3-AA74-95D8-C0308C92F5CA}"/>
              </a:ext>
            </a:extLst>
          </p:cNvPr>
          <p:cNvSpPr txBox="1"/>
          <p:nvPr/>
        </p:nvSpPr>
        <p:spPr>
          <a:xfrm>
            <a:off x="359923" y="1525161"/>
            <a:ext cx="11112673" cy="9619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為了檢查車載生態安全</a:t>
            </a:r>
            <a:r>
              <a:rPr lang="en-US" altLang="zh-TW" sz="2000" spc="300" dirty="0"/>
              <a:t>HMI</a:t>
            </a:r>
            <a:r>
              <a:rPr lang="zh-TW" altLang="en-US" sz="2000" spc="300" dirty="0"/>
              <a:t>的建議和反饋對駕駛員接受程度、駕駛員工作量和生態安全駕駛行為的影響，在駕駛模擬器中評估四種狀況 </a:t>
            </a:r>
            <a:r>
              <a:rPr lang="en-US" altLang="zh-TW" sz="2000" spc="300" dirty="0"/>
              <a:t>:</a:t>
            </a:r>
            <a:r>
              <a:rPr lang="zh-TW" altLang="en-US" sz="2000" spc="300" dirty="0"/>
              <a:t> </a:t>
            </a:r>
            <a:endParaRPr lang="en-US" altLang="zh-TW" sz="2000" spc="3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5198C9C-CC33-9516-B196-BEA7D2F6AFC0}"/>
              </a:ext>
            </a:extLst>
          </p:cNvPr>
          <p:cNvSpPr txBox="1"/>
          <p:nvPr/>
        </p:nvSpPr>
        <p:spPr>
          <a:xfrm>
            <a:off x="7726115" y="2028723"/>
            <a:ext cx="3993401" cy="170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zh-TW" altLang="en-US" dirty="0"/>
              <a:t>基線，沒有向駕駛員顯示任何消息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zh-TW" altLang="en-US" dirty="0"/>
              <a:t>僅建議，鼓勵預期駕駛</a:t>
            </a:r>
            <a:endParaRPr lang="en-US" altLang="zh-TW" dirty="0"/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zh-TW" altLang="en-US" dirty="0"/>
              <a:t>僅反饋，表示行為表現</a:t>
            </a:r>
            <a:endParaRPr lang="en-US" altLang="zh-TW" dirty="0"/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zh-TW" altLang="en-US" dirty="0"/>
              <a:t>建議和反饋</a:t>
            </a: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9009F96B-E8F9-AB6B-4805-E8CAE7347EC2}"/>
              </a:ext>
            </a:extLst>
          </p:cNvPr>
          <p:cNvGrpSpPr/>
          <p:nvPr/>
        </p:nvGrpSpPr>
        <p:grpSpPr>
          <a:xfrm>
            <a:off x="439644" y="4370910"/>
            <a:ext cx="11312712" cy="2158105"/>
            <a:chOff x="556054" y="4136664"/>
            <a:chExt cx="11312712" cy="2158105"/>
          </a:xfrm>
        </p:grpSpPr>
        <p:sp>
          <p:nvSpPr>
            <p:cNvPr id="2" name="文字方塊 1">
              <a:extLst>
                <a:ext uri="{FF2B5EF4-FFF2-40B4-BE49-F238E27FC236}">
                  <a16:creationId xmlns:a16="http://schemas.microsoft.com/office/drawing/2014/main" id="{3C3F939E-1BAA-4568-3844-A47376C19AB7}"/>
                </a:ext>
              </a:extLst>
            </p:cNvPr>
            <p:cNvSpPr txBox="1"/>
            <p:nvPr/>
          </p:nvSpPr>
          <p:spPr>
            <a:xfrm>
              <a:off x="556054" y="4136664"/>
              <a:ext cx="11312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spc="300" dirty="0"/>
                <a:t>H1</a:t>
              </a:r>
              <a:r>
                <a:rPr lang="zh-TW" altLang="en-US" sz="2000" spc="300" dirty="0"/>
                <a:t> </a:t>
              </a:r>
              <a:r>
                <a:rPr lang="en-US" altLang="zh-TW" sz="2000" spc="300" dirty="0"/>
                <a:t>:</a:t>
              </a:r>
              <a:r>
                <a:rPr lang="zh-TW" altLang="en-US" sz="2000" spc="300" dirty="0"/>
                <a:t> 駕駛員對車載生態安全</a:t>
              </a:r>
              <a:r>
                <a:rPr lang="en-US" altLang="zh-TW" sz="2000" spc="300" dirty="0"/>
                <a:t>HMI</a:t>
              </a:r>
              <a:r>
                <a:rPr lang="zh-TW" altLang="en-US" sz="2000" spc="300" dirty="0"/>
                <a:t>的</a:t>
              </a:r>
              <a:r>
                <a:rPr lang="zh-TW" altLang="en-US" sz="2000" b="1" spc="300" dirty="0"/>
                <a:t>接受程度</a:t>
              </a:r>
              <a:r>
                <a:rPr lang="zh-TW" altLang="en-US" sz="2000" spc="300" dirty="0"/>
                <a:t>隨著傳達給駕駛員的訊息量的增加而增加</a:t>
              </a:r>
            </a:p>
          </p:txBody>
        </p: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27B8F04C-55F2-74B6-E629-4CDB03EF9BF8}"/>
                </a:ext>
              </a:extLst>
            </p:cNvPr>
            <p:cNvSpPr txBox="1"/>
            <p:nvPr/>
          </p:nvSpPr>
          <p:spPr>
            <a:xfrm>
              <a:off x="556054" y="4439101"/>
              <a:ext cx="11312712" cy="961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15963" indent="-715963">
                <a:lnSpc>
                  <a:spcPct val="150000"/>
                </a:lnSpc>
              </a:pPr>
              <a:r>
                <a:rPr lang="en-US" altLang="zh-TW" sz="2000" spc="300" dirty="0"/>
                <a:t>H2</a:t>
              </a:r>
              <a:r>
                <a:rPr lang="zh-TW" altLang="en-US" sz="2000" spc="300" dirty="0"/>
                <a:t> </a:t>
              </a:r>
              <a:r>
                <a:rPr lang="en-US" altLang="zh-TW" sz="2000" spc="300" dirty="0"/>
                <a:t>:</a:t>
              </a:r>
              <a:r>
                <a:rPr lang="zh-TW" altLang="en-US" sz="2000" spc="300" dirty="0"/>
                <a:t> 使用車載生態安全</a:t>
              </a:r>
              <a:r>
                <a:rPr lang="en-US" altLang="zh-TW" sz="2000" spc="300" dirty="0"/>
                <a:t>HMI</a:t>
              </a:r>
              <a:r>
                <a:rPr lang="zh-TW" altLang="en-US" sz="2000" spc="300" dirty="0"/>
                <a:t>的駕駛員</a:t>
              </a:r>
              <a:r>
                <a:rPr lang="zh-TW" altLang="en-US" sz="2000" b="1" spc="300" dirty="0"/>
                <a:t>工作量</a:t>
              </a:r>
              <a:r>
                <a:rPr lang="zh-TW" altLang="en-US" sz="2000" spc="300" dirty="0"/>
                <a:t>隨著傳達給駕駛員的訊息量的增加而增加，但不會分散注意力</a:t>
              </a:r>
            </a:p>
          </p:txBody>
        </p:sp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D34182CA-8278-79E0-77CC-59FE1858FF1E}"/>
                </a:ext>
              </a:extLst>
            </p:cNvPr>
            <p:cNvSpPr txBox="1"/>
            <p:nvPr/>
          </p:nvSpPr>
          <p:spPr>
            <a:xfrm>
              <a:off x="556054" y="5332839"/>
              <a:ext cx="11312712" cy="961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15963" indent="-715963">
                <a:lnSpc>
                  <a:spcPct val="150000"/>
                </a:lnSpc>
              </a:pPr>
              <a:r>
                <a:rPr lang="en-US" altLang="zh-TW" sz="2000" spc="300" dirty="0"/>
                <a:t>H3</a:t>
              </a:r>
              <a:r>
                <a:rPr lang="zh-TW" altLang="en-US" sz="2000" spc="300" dirty="0"/>
                <a:t> </a:t>
              </a:r>
              <a:r>
                <a:rPr lang="en-US" altLang="zh-TW" sz="2000" spc="300" dirty="0"/>
                <a:t>:</a:t>
              </a:r>
              <a:r>
                <a:rPr lang="zh-TW" altLang="en-US" sz="2000" spc="300" dirty="0"/>
                <a:t> 生態安全</a:t>
              </a:r>
              <a:r>
                <a:rPr lang="zh-TW" altLang="en-US" sz="2000" b="1" spc="300" dirty="0"/>
                <a:t>駕駛行為</a:t>
              </a:r>
              <a:r>
                <a:rPr lang="en-US" altLang="zh-TW" sz="2000" spc="300" dirty="0"/>
                <a:t>(</a:t>
              </a:r>
              <a:r>
                <a:rPr lang="zh-TW" altLang="en-US" sz="2000" spc="300" dirty="0"/>
                <a:t>平穩加速和減速、油耗、超速、時距</a:t>
              </a:r>
              <a:r>
                <a:rPr lang="en-US" altLang="zh-TW" sz="2000" spc="300" dirty="0"/>
                <a:t>)</a:t>
              </a:r>
              <a:r>
                <a:rPr lang="zh-TW" altLang="en-US" sz="2000" spc="300" dirty="0"/>
                <a:t>隨著傳遞給駕駛員的訊息量增加而改善</a:t>
              </a:r>
            </a:p>
          </p:txBody>
        </p:sp>
      </p:grpSp>
      <p:sp>
        <p:nvSpPr>
          <p:cNvPr id="10" name="文字方塊 9">
            <a:extLst>
              <a:ext uri="{FF2B5EF4-FFF2-40B4-BE49-F238E27FC236}">
                <a16:creationId xmlns:a16="http://schemas.microsoft.com/office/drawing/2014/main" id="{2D8226D3-2EFD-80F0-11BE-CD5F6B714F72}"/>
              </a:ext>
            </a:extLst>
          </p:cNvPr>
          <p:cNvSpPr txBox="1"/>
          <p:nvPr/>
        </p:nvSpPr>
        <p:spPr>
          <a:xfrm>
            <a:off x="288803" y="3909245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spc="300" dirty="0"/>
              <a:t>假設</a:t>
            </a:r>
          </a:p>
        </p:txBody>
      </p:sp>
    </p:spTree>
    <p:extLst>
      <p:ext uri="{BB962C8B-B14F-4D97-AF65-F5344CB8AC3E}">
        <p14:creationId xmlns:p14="http://schemas.microsoft.com/office/powerpoint/2010/main" val="3697941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5D9DDD4-1BB4-4D45-BA0E-2ACBE185C69A}"/>
              </a:ext>
            </a:extLst>
          </p:cNvPr>
          <p:cNvSpPr txBox="1"/>
          <p:nvPr/>
        </p:nvSpPr>
        <p:spPr>
          <a:xfrm>
            <a:off x="1237415" y="240631"/>
            <a:ext cx="8701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https://www-sciencedirect- com.libdb.yuntech.edu.tw:3001/science/article/pii/S0965856418300041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4C64587-3024-1587-BA57-A94AA8EB5B1A}"/>
              </a:ext>
            </a:extLst>
          </p:cNvPr>
          <p:cNvSpPr txBox="1"/>
          <p:nvPr/>
        </p:nvSpPr>
        <p:spPr>
          <a:xfrm>
            <a:off x="359923" y="836579"/>
            <a:ext cx="3475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/>
              <a:t>Method – </a:t>
            </a:r>
            <a:r>
              <a:rPr lang="zh-TW" altLang="en-US" sz="2400" b="1" dirty="0"/>
              <a:t>受測者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E142A55-33F1-027A-5A5D-0B8F4B26ECE1}"/>
              </a:ext>
            </a:extLst>
          </p:cNvPr>
          <p:cNvSpPr txBox="1"/>
          <p:nvPr/>
        </p:nvSpPr>
        <p:spPr>
          <a:xfrm>
            <a:off x="448978" y="1896534"/>
            <a:ext cx="5333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spc="300" dirty="0"/>
              <a:t>從澳大利亞布里斯班招募</a:t>
            </a:r>
            <a:r>
              <a:rPr lang="en-US" altLang="zh-TW" sz="2000" spc="300" dirty="0"/>
              <a:t>40</a:t>
            </a:r>
            <a:r>
              <a:rPr lang="zh-TW" altLang="en-US" sz="2000" spc="300" dirty="0"/>
              <a:t>名受測者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7DDD25D-6361-5684-50F3-6A44091D3E38}"/>
              </a:ext>
            </a:extLst>
          </p:cNvPr>
          <p:cNvSpPr txBox="1"/>
          <p:nvPr/>
        </p:nvSpPr>
        <p:spPr>
          <a:xfrm>
            <a:off x="448978" y="2330771"/>
            <a:ext cx="10310836" cy="500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000" spc="300" dirty="0"/>
              <a:t>20</a:t>
            </a:r>
            <a:r>
              <a:rPr lang="zh-TW" altLang="en-US" sz="2000" spc="300" dirty="0"/>
              <a:t>名男性、</a:t>
            </a:r>
            <a:r>
              <a:rPr lang="en-US" altLang="zh-TW" sz="2000" spc="300" dirty="0"/>
              <a:t>20</a:t>
            </a:r>
            <a:r>
              <a:rPr lang="zh-TW" altLang="en-US" sz="2000" spc="300" dirty="0"/>
              <a:t>名女性，年齡範圍為</a:t>
            </a:r>
            <a:r>
              <a:rPr lang="en-US" altLang="zh-TW" sz="2000" spc="300" dirty="0"/>
              <a:t>18~65</a:t>
            </a:r>
            <a:r>
              <a:rPr lang="zh-TW" altLang="en-US" sz="2000" spc="300" dirty="0"/>
              <a:t>歲</a:t>
            </a:r>
            <a:r>
              <a:rPr lang="en-US" altLang="zh-TW" sz="2000" spc="300" dirty="0"/>
              <a:t>(M=31.35</a:t>
            </a:r>
            <a:r>
              <a:rPr lang="zh-TW" altLang="en-US" sz="2000" spc="300" dirty="0"/>
              <a:t>歲，</a:t>
            </a:r>
            <a:r>
              <a:rPr lang="en-US" altLang="zh-TW" sz="2000" spc="300" dirty="0"/>
              <a:t>SD=12.118)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EB48629-CAAC-9615-964F-F438AA8D71C8}"/>
              </a:ext>
            </a:extLst>
          </p:cNvPr>
          <p:cNvSpPr txBox="1"/>
          <p:nvPr/>
        </p:nvSpPr>
        <p:spPr>
          <a:xfrm>
            <a:off x="675549" y="2932972"/>
            <a:ext cx="11067473" cy="1423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spc="300" dirty="0"/>
              <a:t>其中</a:t>
            </a:r>
            <a:r>
              <a:rPr lang="en-US" altLang="zh-TW" sz="2000" spc="300" dirty="0"/>
              <a:t>14</a:t>
            </a:r>
            <a:r>
              <a:rPr lang="zh-TW" altLang="en-US" sz="2000" spc="300" dirty="0"/>
              <a:t>人持有臨時駕照；</a:t>
            </a:r>
            <a:r>
              <a:rPr lang="en-US" altLang="zh-TW" sz="2000" spc="300" dirty="0"/>
              <a:t>26</a:t>
            </a:r>
            <a:r>
              <a:rPr lang="zh-TW" altLang="en-US" sz="2000" spc="300" dirty="0"/>
              <a:t>人持有正式駕照</a:t>
            </a:r>
            <a:endParaRPr lang="en-US" altLang="zh-TW" sz="2000" spc="300" dirty="0"/>
          </a:p>
          <a:p>
            <a:pPr marL="271463">
              <a:lnSpc>
                <a:spcPct val="150000"/>
              </a:lnSpc>
            </a:pPr>
            <a:r>
              <a:rPr lang="en-US" altLang="zh-TW" sz="2000" spc="300" dirty="0"/>
              <a:t>(</a:t>
            </a:r>
            <a:r>
              <a:rPr lang="zh-TW" altLang="en-US" sz="2000" spc="300" dirty="0"/>
              <a:t>持有臨時駕照的人介於</a:t>
            </a:r>
            <a:r>
              <a:rPr lang="en-US" altLang="zh-TW" sz="2000" spc="300" dirty="0"/>
              <a:t>18~24</a:t>
            </a:r>
            <a:r>
              <a:rPr lang="zh-TW" altLang="en-US" sz="2000" spc="300" dirty="0"/>
              <a:t>歲；持有正式駕照介於</a:t>
            </a:r>
            <a:r>
              <a:rPr lang="en-US" altLang="zh-TW" sz="2000" spc="300" dirty="0"/>
              <a:t>25~65</a:t>
            </a:r>
            <a:r>
              <a:rPr lang="zh-TW" altLang="en-US" sz="2000" spc="300" dirty="0"/>
              <a:t>歲</a:t>
            </a:r>
            <a:r>
              <a:rPr lang="en-US" altLang="zh-TW" sz="2000" spc="300" dirty="0"/>
              <a:t>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000" spc="300" dirty="0"/>
              <a:t>其中</a:t>
            </a:r>
            <a:r>
              <a:rPr lang="en-US" altLang="zh-TW" sz="2000" spc="300" dirty="0"/>
              <a:t>25</a:t>
            </a:r>
            <a:r>
              <a:rPr lang="zh-TW" altLang="en-US" sz="2000" spc="300" dirty="0"/>
              <a:t>人在前一年駕駛公里數在</a:t>
            </a:r>
            <a:r>
              <a:rPr lang="en-US" altLang="zh-TW" sz="2000" dirty="0"/>
              <a:t>10,001~30,000</a:t>
            </a:r>
            <a:r>
              <a:rPr lang="zh-TW" altLang="en-US" sz="2000" spc="300" dirty="0"/>
              <a:t>公里之間，其餘的人不到</a:t>
            </a:r>
            <a:r>
              <a:rPr lang="en-US" altLang="zh-TW" sz="2000" dirty="0"/>
              <a:t>10,000</a:t>
            </a:r>
            <a:r>
              <a:rPr lang="zh-TW" altLang="en-US" sz="2000" dirty="0"/>
              <a:t>公里</a:t>
            </a:r>
            <a:endParaRPr lang="en-US" altLang="zh-TW" sz="2000" dirty="0"/>
          </a:p>
        </p:txBody>
      </p:sp>
    </p:spTree>
    <p:extLst>
      <p:ext uri="{BB962C8B-B14F-4D97-AF65-F5344CB8AC3E}">
        <p14:creationId xmlns:p14="http://schemas.microsoft.com/office/powerpoint/2010/main" val="4095883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icrosoft YaHei UI">
      <a:majorFont>
        <a:latin typeface="Microsoft YaHei UI"/>
        <a:ea typeface="Microsoft YaHei UI"/>
        <a:cs typeface=""/>
      </a:majorFont>
      <a:minorFont>
        <a:latin typeface="Microsoft YaHei UI"/>
        <a:ea typeface="Microsoft YaHei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3758</Words>
  <Application>Microsoft Office PowerPoint</Application>
  <PresentationFormat>寬螢幕</PresentationFormat>
  <Paragraphs>216</Paragraphs>
  <Slides>23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0" baseType="lpstr">
      <vt:lpstr>Microsoft YaHei UI</vt:lpstr>
      <vt:lpstr>新細明體</vt:lpstr>
      <vt:lpstr>標楷體</vt:lpstr>
      <vt:lpstr>Arial</vt:lpstr>
      <vt:lpstr>Calibri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宋錦玉</dc:creator>
  <cp:lastModifiedBy>min-chun</cp:lastModifiedBy>
  <cp:revision>59</cp:revision>
  <dcterms:created xsi:type="dcterms:W3CDTF">2022-12-09T02:43:44Z</dcterms:created>
  <dcterms:modified xsi:type="dcterms:W3CDTF">2022-12-11T15:15:14Z</dcterms:modified>
</cp:coreProperties>
</file>